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65" r:id="rId3"/>
    <p:sldId id="266" r:id="rId4"/>
    <p:sldId id="267" r:id="rId5"/>
    <p:sldId id="257" r:id="rId6"/>
    <p:sldId id="258" r:id="rId7"/>
    <p:sldId id="259" r:id="rId8"/>
    <p:sldId id="260" r:id="rId9"/>
    <p:sldId id="261" r:id="rId10"/>
    <p:sldId id="262" r:id="rId11"/>
    <p:sldId id="263" r:id="rId12"/>
    <p:sldId id="269" r:id="rId13"/>
    <p:sldId id="270" r:id="rId14"/>
    <p:sldId id="275" r:id="rId15"/>
    <p:sldId id="271" r:id="rId16"/>
    <p:sldId id="272" r:id="rId17"/>
    <p:sldId id="276" r:id="rId18"/>
    <p:sldId id="277" r:id="rId19"/>
    <p:sldId id="278" r:id="rId20"/>
    <p:sldId id="26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747" autoAdjust="0"/>
  </p:normalViewPr>
  <p:slideViewPr>
    <p:cSldViewPr>
      <p:cViewPr varScale="1">
        <p:scale>
          <a:sx n="53" d="100"/>
          <a:sy n="53" d="100"/>
        </p:scale>
        <p:origin x="-1157" y="-58"/>
      </p:cViewPr>
      <p:guideLst>
        <p:guide orient="horz" pos="2160"/>
        <p:guide pos="2880"/>
      </p:guideLst>
    </p:cSldViewPr>
  </p:slideViewPr>
  <p:outlineViewPr>
    <p:cViewPr>
      <p:scale>
        <a:sx n="33" d="100"/>
        <a:sy n="33" d="100"/>
      </p:scale>
      <p:origin x="0" y="25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28ED49-2BB7-42EA-92CD-CB3D5444C17F}" type="datetimeFigureOut">
              <a:rPr lang="ru-RU" smtClean="0"/>
              <a:t>10.07.2012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91EB9-5E08-4E07-9322-4262410F8D6B}" type="slidenum">
              <a:rPr lang="ru-RU" smtClean="0"/>
              <a:t>‹#›</a:t>
            </a:fld>
            <a:endParaRPr lang="ru-RU"/>
          </a:p>
        </p:txBody>
      </p:sp>
    </p:spTree>
    <p:extLst>
      <p:ext uri="{BB962C8B-B14F-4D97-AF65-F5344CB8AC3E}">
        <p14:creationId xmlns:p14="http://schemas.microsoft.com/office/powerpoint/2010/main" val="628970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571A3-D566-465D-8E18-7A2A57D32E2D}" type="datetimeFigureOut">
              <a:rPr lang="ru-RU" smtClean="0"/>
              <a:t>10.07.2012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40BB3-E3BF-4DBD-B9E5-AE5B9ECAA1FA}" type="slidenum">
              <a:rPr lang="ru-RU" smtClean="0"/>
              <a:t>‹#›</a:t>
            </a:fld>
            <a:endParaRPr lang="ru-RU"/>
          </a:p>
        </p:txBody>
      </p:sp>
    </p:spTree>
    <p:extLst>
      <p:ext uri="{BB962C8B-B14F-4D97-AF65-F5344CB8AC3E}">
        <p14:creationId xmlns:p14="http://schemas.microsoft.com/office/powerpoint/2010/main" val="26337608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C740BB3-E3BF-4DBD-B9E5-AE5B9ECAA1FA}" type="slidenum">
              <a:rPr lang="ru-RU" smtClean="0"/>
              <a:t>12</a:t>
            </a:fld>
            <a:endParaRPr lang="ru-RU"/>
          </a:p>
        </p:txBody>
      </p:sp>
    </p:spTree>
    <p:extLst>
      <p:ext uri="{BB962C8B-B14F-4D97-AF65-F5344CB8AC3E}">
        <p14:creationId xmlns:p14="http://schemas.microsoft.com/office/powerpoint/2010/main" val="66865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D2FE99-733E-4E08-93CF-4E6A105E2BCC}" type="datetime1">
              <a:rPr lang="ru-RU" smtClean="0"/>
              <a:t>10.07.2012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326726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833BC4-63E3-48A2-AC02-3186D9B90F96}" type="datetime1">
              <a:rPr lang="ru-RU" smtClean="0"/>
              <a:t>10.07.2012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2330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DB9845-8613-4E63-AB64-2DE069972F68}" type="datetime1">
              <a:rPr lang="ru-RU" smtClean="0"/>
              <a:t>10.07.2012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170329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6760E7-A6AA-4BDE-9660-36D665EF8CA5}" type="datetime1">
              <a:rPr lang="ru-RU" smtClean="0"/>
              <a:t>10.07.2012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427982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44BACD-0DDA-4114-9E8D-3A4EBC8CEB5F}" type="datetime1">
              <a:rPr lang="ru-RU" smtClean="0"/>
              <a:t>10.07.2012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64544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E05E95-C747-41D3-A6FB-73736FCF9198}" type="datetime1">
              <a:rPr lang="ru-RU" smtClean="0"/>
              <a:t>10.07.2012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220928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1BBC08-7371-487C-B946-48990FBD1749}" type="datetime1">
              <a:rPr lang="ru-RU" smtClean="0"/>
              <a:t>10.07.2012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103973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75C438-3F10-468D-9EE5-AD22452294E5}" type="datetime1">
              <a:rPr lang="ru-RU" smtClean="0"/>
              <a:t>10.07.2012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112177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14E215-6D72-47E6-ABE5-91CACFD92941}" type="datetime1">
              <a:rPr lang="ru-RU" smtClean="0"/>
              <a:t>10.07.2012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50788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307259-7399-4B99-ACB3-048E7777FEAC}" type="datetime1">
              <a:rPr lang="ru-RU" smtClean="0"/>
              <a:t>10.07.2012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139862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2275C6-1C06-4F37-BC4D-85FB97349958}" type="datetime1">
              <a:rPr lang="ru-RU" smtClean="0"/>
              <a:t>10.07.2012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9617D8-08DC-41D4-BAAA-6E9ECE55242B}" type="slidenum">
              <a:rPr lang="ru-RU" smtClean="0"/>
              <a:t>‹#›</a:t>
            </a:fld>
            <a:endParaRPr lang="ru-RU"/>
          </a:p>
        </p:txBody>
      </p:sp>
    </p:spTree>
    <p:extLst>
      <p:ext uri="{BB962C8B-B14F-4D97-AF65-F5344CB8AC3E}">
        <p14:creationId xmlns:p14="http://schemas.microsoft.com/office/powerpoint/2010/main" val="239699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81EEE-8CDD-4321-B192-991BCB54ACC9}" type="datetime1">
              <a:rPr lang="ru-RU" smtClean="0"/>
              <a:t>10.07.2012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17D8-08DC-41D4-BAAA-6E9ECE55242B}" type="slidenum">
              <a:rPr lang="ru-RU" smtClean="0"/>
              <a:t>‹#›</a:t>
            </a:fld>
            <a:endParaRPr lang="ru-RU"/>
          </a:p>
        </p:txBody>
      </p:sp>
    </p:spTree>
    <p:extLst>
      <p:ext uri="{BB962C8B-B14F-4D97-AF65-F5344CB8AC3E}">
        <p14:creationId xmlns:p14="http://schemas.microsoft.com/office/powerpoint/2010/main" val="195039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5.png"/><Relationship Id="rId5" Type="http://schemas.openxmlformats.org/officeDocument/2006/relationships/image" Target="../media/image30.png"/><Relationship Id="rId10" Type="http://schemas.openxmlformats.org/officeDocument/2006/relationships/image" Target="../media/image54.png"/><Relationship Id="rId4" Type="http://schemas.openxmlformats.org/officeDocument/2006/relationships/image" Target="../media/image28.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9.png"/><Relationship Id="rId7"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4.png"/><Relationship Id="rId5" Type="http://schemas.openxmlformats.org/officeDocument/2006/relationships/image" Target="../media/image61.pn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48680"/>
            <a:ext cx="7772400" cy="2619722"/>
          </a:xfrm>
        </p:spPr>
        <p:txBody>
          <a:bodyPr>
            <a:normAutofit fontScale="90000"/>
          </a:bodyPr>
          <a:lstStyle/>
          <a:p>
            <a:r>
              <a:rPr lang="en-US" dirty="0" smtClean="0"/>
              <a:t>Search for two-photon effects in charge asymmetry measurements from electron and positron scattering on nucleon and nuclei</a:t>
            </a:r>
            <a:endParaRPr lang="ru-RU" dirty="0"/>
          </a:p>
        </p:txBody>
      </p:sp>
      <p:sp>
        <p:nvSpPr>
          <p:cNvPr id="3" name="Подзаголовок 2"/>
          <p:cNvSpPr>
            <a:spLocks noGrp="1"/>
          </p:cNvSpPr>
          <p:nvPr>
            <p:ph type="subTitle" idx="1"/>
          </p:nvPr>
        </p:nvSpPr>
        <p:spPr>
          <a:xfrm>
            <a:off x="1403648" y="3573016"/>
            <a:ext cx="6400800" cy="406896"/>
          </a:xfrm>
        </p:spPr>
        <p:txBody>
          <a:bodyPr>
            <a:normAutofit fontScale="85000" lnSpcReduction="10000"/>
          </a:bodyPr>
          <a:lstStyle/>
          <a:p>
            <a:r>
              <a:rPr lang="en-US" sz="1800" dirty="0" smtClean="0">
                <a:solidFill>
                  <a:schemeClr val="tx1"/>
                </a:solidFill>
              </a:rPr>
              <a:t>E. Tomasi-Gustafsson</a:t>
            </a:r>
            <a:r>
              <a:rPr lang="en-US" sz="1800" baseline="30000" dirty="0" smtClean="0">
                <a:solidFill>
                  <a:schemeClr val="tx1"/>
                </a:solidFill>
              </a:rPr>
              <a:t>1,2</a:t>
            </a:r>
            <a:r>
              <a:rPr lang="en-US" sz="1800" dirty="0" smtClean="0">
                <a:solidFill>
                  <a:schemeClr val="tx1"/>
                </a:solidFill>
              </a:rPr>
              <a:t>, M. V. Osipenko</a:t>
            </a:r>
            <a:r>
              <a:rPr lang="en-US" sz="1800" baseline="30000" dirty="0" smtClean="0">
                <a:solidFill>
                  <a:schemeClr val="tx1"/>
                </a:solidFill>
              </a:rPr>
              <a:t>3</a:t>
            </a:r>
            <a:r>
              <a:rPr lang="en-US" sz="1800" dirty="0" smtClean="0">
                <a:solidFill>
                  <a:schemeClr val="tx1"/>
                </a:solidFill>
              </a:rPr>
              <a:t>, E. A. Kuraev</a:t>
            </a:r>
            <a:r>
              <a:rPr lang="en-US" sz="1800" baseline="30000" dirty="0" smtClean="0">
                <a:solidFill>
                  <a:schemeClr val="tx1"/>
                </a:solidFill>
              </a:rPr>
              <a:t>4</a:t>
            </a:r>
            <a:r>
              <a:rPr lang="en-US" sz="1800" dirty="0" smtClean="0">
                <a:solidFill>
                  <a:schemeClr val="tx1"/>
                </a:solidFill>
              </a:rPr>
              <a:t>, </a:t>
            </a:r>
            <a:r>
              <a:rPr lang="en-US" sz="1800" u="sng" dirty="0" smtClean="0">
                <a:solidFill>
                  <a:schemeClr val="tx1"/>
                </a:solidFill>
              </a:rPr>
              <a:t>Yu. M. Bystritskiy</a:t>
            </a:r>
            <a:r>
              <a:rPr lang="en-US" sz="1800" baseline="30000" dirty="0" smtClean="0">
                <a:solidFill>
                  <a:schemeClr val="tx1"/>
                </a:solidFill>
              </a:rPr>
              <a:t>4</a:t>
            </a:r>
            <a:endParaRPr lang="ru-RU" sz="1800" u="sng" dirty="0">
              <a:solidFill>
                <a:schemeClr val="tx1"/>
              </a:solidFill>
            </a:endParaRPr>
          </a:p>
        </p:txBody>
      </p:sp>
      <p:sp>
        <p:nvSpPr>
          <p:cNvPr id="4" name="TextBox 3"/>
          <p:cNvSpPr txBox="1"/>
          <p:nvPr/>
        </p:nvSpPr>
        <p:spPr>
          <a:xfrm>
            <a:off x="2051720" y="4077072"/>
            <a:ext cx="5019003" cy="954107"/>
          </a:xfrm>
          <a:prstGeom prst="rect">
            <a:avLst/>
          </a:prstGeom>
          <a:noFill/>
        </p:spPr>
        <p:txBody>
          <a:bodyPr wrap="none" rtlCol="0">
            <a:spAutoFit/>
          </a:bodyPr>
          <a:lstStyle/>
          <a:p>
            <a:r>
              <a:rPr lang="en-US" sz="1400" baseline="30000" dirty="0" smtClean="0"/>
              <a:t>1</a:t>
            </a:r>
            <a:r>
              <a:rPr lang="en-US" sz="1400" dirty="0" smtClean="0"/>
              <a:t> </a:t>
            </a:r>
            <a:r>
              <a:rPr lang="en-US" sz="1400" dirty="0" err="1" smtClean="0"/>
              <a:t>CEA,IRFU,SPhN</a:t>
            </a:r>
            <a:r>
              <a:rPr lang="en-US" sz="1400" dirty="0" smtClean="0"/>
              <a:t>, </a:t>
            </a:r>
            <a:r>
              <a:rPr lang="en-US" sz="1400" dirty="0" err="1" smtClean="0"/>
              <a:t>Saclay</a:t>
            </a:r>
            <a:r>
              <a:rPr lang="en-US" sz="1400" dirty="0" smtClean="0"/>
              <a:t>, France</a:t>
            </a:r>
          </a:p>
          <a:p>
            <a:r>
              <a:rPr lang="en-US" sz="1400" baseline="30000" dirty="0" smtClean="0"/>
              <a:t>2</a:t>
            </a:r>
            <a:r>
              <a:rPr lang="en-US" sz="1400" dirty="0" smtClean="0"/>
              <a:t> CNRS/IN2P3, </a:t>
            </a:r>
            <a:r>
              <a:rPr lang="en-US" sz="1400" dirty="0" err="1" smtClean="0"/>
              <a:t>Institut</a:t>
            </a:r>
            <a:r>
              <a:rPr lang="en-US" sz="1400" dirty="0" smtClean="0"/>
              <a:t> de Physique </a:t>
            </a:r>
            <a:r>
              <a:rPr lang="en-US" sz="1400" dirty="0" err="1" smtClean="0"/>
              <a:t>Nucleaire</a:t>
            </a:r>
            <a:r>
              <a:rPr lang="en-US" sz="1400" dirty="0" smtClean="0"/>
              <a:t>, </a:t>
            </a:r>
            <a:r>
              <a:rPr lang="en-US" sz="1400" dirty="0" err="1" smtClean="0"/>
              <a:t>Orsay</a:t>
            </a:r>
            <a:r>
              <a:rPr lang="en-US" sz="1400" dirty="0" smtClean="0"/>
              <a:t>, France</a:t>
            </a:r>
          </a:p>
          <a:p>
            <a:r>
              <a:rPr lang="en-US" sz="1400" baseline="30000" dirty="0"/>
              <a:t>3</a:t>
            </a:r>
            <a:r>
              <a:rPr lang="en-US" sz="1400" dirty="0" smtClean="0"/>
              <a:t> I.N.F.N., </a:t>
            </a:r>
            <a:r>
              <a:rPr lang="en-US" sz="1400" dirty="0" err="1" smtClean="0"/>
              <a:t>Genova</a:t>
            </a:r>
            <a:r>
              <a:rPr lang="en-US" sz="1400" dirty="0" smtClean="0"/>
              <a:t>, Italy</a:t>
            </a:r>
          </a:p>
          <a:p>
            <a:r>
              <a:rPr lang="en-US" sz="1400" baseline="30000" dirty="0" smtClean="0"/>
              <a:t>4</a:t>
            </a:r>
            <a:r>
              <a:rPr lang="en-US" sz="1400" dirty="0" smtClean="0"/>
              <a:t> </a:t>
            </a:r>
            <a:r>
              <a:rPr lang="en-US" sz="1400" dirty="0" err="1" smtClean="0"/>
              <a:t>Bogoliubov</a:t>
            </a:r>
            <a:r>
              <a:rPr lang="en-US" sz="1400" dirty="0" smtClean="0"/>
              <a:t> Laboratory of Theoretical Physics, JINR </a:t>
            </a:r>
            <a:r>
              <a:rPr lang="en-US" sz="1400" dirty="0" err="1" smtClean="0"/>
              <a:t>Dubna</a:t>
            </a:r>
            <a:r>
              <a:rPr lang="en-US" sz="1400" dirty="0" smtClean="0"/>
              <a:t>, Russia</a:t>
            </a:r>
            <a:endParaRPr lang="ru-RU" sz="1400" dirty="0"/>
          </a:p>
        </p:txBody>
      </p:sp>
      <p:sp>
        <p:nvSpPr>
          <p:cNvPr id="5" name="TextBox 4"/>
          <p:cNvSpPr txBox="1"/>
          <p:nvPr/>
        </p:nvSpPr>
        <p:spPr>
          <a:xfrm>
            <a:off x="1619672" y="5373216"/>
            <a:ext cx="6519157" cy="923330"/>
          </a:xfrm>
          <a:prstGeom prst="rect">
            <a:avLst/>
          </a:prstGeom>
          <a:noFill/>
        </p:spPr>
        <p:txBody>
          <a:bodyPr wrap="none" rtlCol="0">
            <a:spAutoFit/>
          </a:bodyPr>
          <a:lstStyle/>
          <a:p>
            <a:pPr algn="ctr"/>
            <a:r>
              <a:rPr lang="en-US" dirty="0" smtClean="0"/>
              <a:t>OLYMPUS Workshop</a:t>
            </a:r>
          </a:p>
          <a:p>
            <a:pPr algn="ctr"/>
            <a:r>
              <a:rPr lang="en-US" dirty="0" smtClean="0"/>
              <a:t>"Experimental and theoretical aspects of the proton form factors"</a:t>
            </a:r>
          </a:p>
          <a:p>
            <a:pPr algn="ctr"/>
            <a:r>
              <a:rPr lang="en-US" dirty="0" smtClean="0"/>
              <a:t>9-11 July 2012</a:t>
            </a:r>
            <a:endParaRPr lang="ru-RU" dirty="0"/>
          </a:p>
        </p:txBody>
      </p:sp>
    </p:spTree>
    <p:extLst>
      <p:ext uri="{BB962C8B-B14F-4D97-AF65-F5344CB8AC3E}">
        <p14:creationId xmlns:p14="http://schemas.microsoft.com/office/powerpoint/2010/main" val="187745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57200" y="274638"/>
            <a:ext cx="8229600" cy="633412"/>
          </a:xfrm>
          <a:noFill/>
          <a:ln/>
        </p:spPr>
        <p:txBody>
          <a:bodyPr/>
          <a:lstStyle/>
          <a:p>
            <a:r>
              <a:rPr lang="en-US" sz="2800" dirty="0" smtClean="0"/>
              <a:t>Contribution </a:t>
            </a:r>
            <a:r>
              <a:rPr lang="en-US" sz="2800" dirty="0"/>
              <a:t>to </a:t>
            </a:r>
            <a:r>
              <a:rPr lang="en-US" sz="2800" dirty="0" err="1"/>
              <a:t>unpolarized</a:t>
            </a:r>
            <a:r>
              <a:rPr lang="en-US" sz="2800" dirty="0"/>
              <a:t> cross section</a:t>
            </a:r>
            <a:endParaRPr lang="ru-RU" sz="2800" dirty="0"/>
          </a:p>
        </p:txBody>
      </p:sp>
      <p:pic>
        <p:nvPicPr>
          <p:cNvPr id="27655" name="Picture 7" descr="Sigm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213100"/>
            <a:ext cx="4319587" cy="34607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836613"/>
            <a:ext cx="5689600" cy="1103312"/>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844675"/>
            <a:ext cx="26384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60575"/>
            <a:ext cx="4506913" cy="454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8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3412"/>
          </a:xfrm>
        </p:spPr>
        <p:txBody>
          <a:bodyPr/>
          <a:lstStyle/>
          <a:p>
            <a:r>
              <a:rPr lang="en-US" sz="2400" dirty="0" smtClean="0"/>
              <a:t>Contribution </a:t>
            </a:r>
            <a:r>
              <a:rPr lang="en-US" sz="2400" dirty="0"/>
              <a:t>to ratio of polarized cross sections</a:t>
            </a:r>
            <a:endParaRPr lang="ru-RU" sz="2400" dirty="0"/>
          </a:p>
        </p:txBody>
      </p:sp>
      <p:pic>
        <p:nvPicPr>
          <p:cNvPr id="266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5599113" cy="531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10" y="201935"/>
            <a:ext cx="1944688" cy="16589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 y="3579936"/>
            <a:ext cx="1944687" cy="149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22" y="5229200"/>
            <a:ext cx="1943100" cy="1512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9398" y="5241900"/>
            <a:ext cx="1943100" cy="15001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358" y="1860873"/>
            <a:ext cx="2016125"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47814" y="169429"/>
            <a:ext cx="4768359" cy="646331"/>
          </a:xfrm>
          <a:prstGeom prst="rect">
            <a:avLst/>
          </a:prstGeom>
          <a:noFill/>
        </p:spPr>
        <p:txBody>
          <a:bodyPr wrap="square" rtlCol="0">
            <a:spAutoFit/>
          </a:bodyPr>
          <a:lstStyle/>
          <a:p>
            <a:r>
              <a:rPr lang="en-US" sz="3600" b="1" dirty="0" smtClean="0"/>
              <a:t>Charge asymmetry</a:t>
            </a:r>
            <a:endParaRPr lang="ru-RU" sz="3600" b="1" dirty="0"/>
          </a:p>
        </p:txBody>
      </p:sp>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1579" y="6063099"/>
            <a:ext cx="1691804" cy="62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4328" y="5983361"/>
            <a:ext cx="2332310" cy="78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2232133"/>
            <a:ext cx="5420590" cy="321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139469" y="873770"/>
            <a:ext cx="6827169" cy="1323439"/>
          </a:xfrm>
          <a:prstGeom prst="rect">
            <a:avLst/>
          </a:prstGeom>
          <a:noFill/>
        </p:spPr>
        <p:txBody>
          <a:bodyPr wrap="square" rtlCol="0">
            <a:spAutoFit/>
          </a:bodyPr>
          <a:lstStyle/>
          <a:p>
            <a:r>
              <a:rPr lang="en-US" sz="2000" dirty="0" smtClean="0"/>
              <a:t>The calculation of C-odd contributions into lepton-proton scattering was done in </a:t>
            </a:r>
            <a:r>
              <a:rPr lang="en-US" sz="2000" dirty="0" smtClean="0">
                <a:solidFill>
                  <a:srgbClr val="FF0000"/>
                </a:solidFill>
              </a:rPr>
              <a:t>E.A. </a:t>
            </a:r>
            <a:r>
              <a:rPr lang="en-US" sz="2000" dirty="0" err="1" smtClean="0">
                <a:solidFill>
                  <a:srgbClr val="FF0000"/>
                </a:solidFill>
              </a:rPr>
              <a:t>Kuraev</a:t>
            </a:r>
            <a:r>
              <a:rPr lang="en-US" sz="2000" dirty="0">
                <a:solidFill>
                  <a:srgbClr val="FF0000"/>
                </a:solidFill>
              </a:rPr>
              <a:t>, </a:t>
            </a:r>
            <a:r>
              <a:rPr lang="en-US" sz="2000" dirty="0" smtClean="0">
                <a:solidFill>
                  <a:srgbClr val="FF0000"/>
                </a:solidFill>
              </a:rPr>
              <a:t>V.V. </a:t>
            </a:r>
            <a:r>
              <a:rPr lang="en-US" sz="2000" dirty="0" err="1" smtClean="0">
                <a:solidFill>
                  <a:srgbClr val="FF0000"/>
                </a:solidFill>
              </a:rPr>
              <a:t>Bytev</a:t>
            </a:r>
            <a:r>
              <a:rPr lang="en-US" sz="2000" dirty="0">
                <a:solidFill>
                  <a:srgbClr val="FF0000"/>
                </a:solidFill>
              </a:rPr>
              <a:t>, S</a:t>
            </a:r>
            <a:r>
              <a:rPr lang="en-US" sz="2000" dirty="0" smtClean="0">
                <a:solidFill>
                  <a:srgbClr val="FF0000"/>
                </a:solidFill>
              </a:rPr>
              <a:t>. </a:t>
            </a:r>
            <a:r>
              <a:rPr lang="en-US" sz="2000" dirty="0" err="1" smtClean="0">
                <a:solidFill>
                  <a:srgbClr val="FF0000"/>
                </a:solidFill>
              </a:rPr>
              <a:t>Bakmaev</a:t>
            </a:r>
            <a:endParaRPr lang="en-US" sz="2000" dirty="0">
              <a:solidFill>
                <a:srgbClr val="FF0000"/>
              </a:solidFill>
            </a:endParaRPr>
          </a:p>
          <a:p>
            <a:r>
              <a:rPr lang="en-US" sz="2000" dirty="0" smtClean="0">
                <a:solidFill>
                  <a:srgbClr val="FF0000"/>
                </a:solidFill>
              </a:rPr>
              <a:t>E. Tomasi-Gustafsson, Phys. </a:t>
            </a:r>
            <a:r>
              <a:rPr lang="en-US" sz="2000" dirty="0">
                <a:solidFill>
                  <a:srgbClr val="FF0000"/>
                </a:solidFill>
              </a:rPr>
              <a:t>Rev</a:t>
            </a:r>
            <a:r>
              <a:rPr lang="en-US" sz="2000" dirty="0" smtClean="0">
                <a:solidFill>
                  <a:srgbClr val="FF0000"/>
                </a:solidFill>
              </a:rPr>
              <a:t>.  </a:t>
            </a:r>
            <a:r>
              <a:rPr lang="en-US" sz="2000" b="1" dirty="0">
                <a:solidFill>
                  <a:srgbClr val="FF0000"/>
                </a:solidFill>
              </a:rPr>
              <a:t>C </a:t>
            </a:r>
            <a:r>
              <a:rPr lang="en-US" sz="2000" b="1" dirty="0" smtClean="0">
                <a:solidFill>
                  <a:srgbClr val="FF0000"/>
                </a:solidFill>
              </a:rPr>
              <a:t>78</a:t>
            </a:r>
            <a:r>
              <a:rPr lang="en-US" sz="2000" dirty="0" smtClean="0">
                <a:solidFill>
                  <a:srgbClr val="FF0000"/>
                </a:solidFill>
              </a:rPr>
              <a:t>, </a:t>
            </a:r>
            <a:r>
              <a:rPr lang="en-US" sz="2000" dirty="0">
                <a:solidFill>
                  <a:srgbClr val="FF0000"/>
                </a:solidFill>
              </a:rPr>
              <a:t>015205 (2008</a:t>
            </a:r>
            <a:r>
              <a:rPr lang="en-US" sz="2000" dirty="0" smtClean="0">
                <a:solidFill>
                  <a:srgbClr val="FF0000"/>
                </a:solidFill>
              </a:rPr>
              <a:t>). </a:t>
            </a:r>
            <a:r>
              <a:rPr lang="en-US" sz="2000" dirty="0" smtClean="0"/>
              <a:t>For details of calculation listen the Talk of Prof. </a:t>
            </a:r>
            <a:r>
              <a:rPr lang="en-US" sz="2000" dirty="0" err="1" smtClean="0"/>
              <a:t>Kuraev</a:t>
            </a:r>
            <a:endParaRPr lang="ru-RU" sz="2000" dirty="0"/>
          </a:p>
        </p:txBody>
      </p:sp>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2350" y="5728464"/>
            <a:ext cx="1929780" cy="29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67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232133"/>
            <a:ext cx="5420590" cy="321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47814" y="169429"/>
            <a:ext cx="4768359" cy="646331"/>
          </a:xfrm>
          <a:prstGeom prst="rect">
            <a:avLst/>
          </a:prstGeom>
          <a:noFill/>
        </p:spPr>
        <p:txBody>
          <a:bodyPr wrap="square" rtlCol="0">
            <a:spAutoFit/>
          </a:bodyPr>
          <a:lstStyle/>
          <a:p>
            <a:r>
              <a:rPr lang="en-US" sz="3600" b="1" dirty="0" smtClean="0"/>
              <a:t>Charge asymmetry</a:t>
            </a:r>
            <a:endParaRPr lang="ru-RU" sz="3600" b="1" dirty="0"/>
          </a:p>
        </p:txBody>
      </p:sp>
      <p:sp>
        <p:nvSpPr>
          <p:cNvPr id="4" name="TextBox 3"/>
          <p:cNvSpPr txBox="1"/>
          <p:nvPr/>
        </p:nvSpPr>
        <p:spPr>
          <a:xfrm>
            <a:off x="2139469" y="873770"/>
            <a:ext cx="6827169" cy="1323439"/>
          </a:xfrm>
          <a:prstGeom prst="rect">
            <a:avLst/>
          </a:prstGeom>
          <a:noFill/>
        </p:spPr>
        <p:txBody>
          <a:bodyPr wrap="square" rtlCol="0">
            <a:spAutoFit/>
          </a:bodyPr>
          <a:lstStyle/>
          <a:p>
            <a:r>
              <a:rPr lang="en-US" sz="2000" dirty="0" smtClean="0"/>
              <a:t>The calculation of C-odd contributions into lepton-proton scattering was done in </a:t>
            </a:r>
            <a:r>
              <a:rPr lang="en-US" sz="2000" dirty="0" smtClean="0">
                <a:solidFill>
                  <a:srgbClr val="FF0000"/>
                </a:solidFill>
              </a:rPr>
              <a:t>E.A. </a:t>
            </a:r>
            <a:r>
              <a:rPr lang="en-US" sz="2000" dirty="0" err="1" smtClean="0">
                <a:solidFill>
                  <a:srgbClr val="FF0000"/>
                </a:solidFill>
              </a:rPr>
              <a:t>Kuraev</a:t>
            </a:r>
            <a:r>
              <a:rPr lang="en-US" sz="2000" dirty="0">
                <a:solidFill>
                  <a:srgbClr val="FF0000"/>
                </a:solidFill>
              </a:rPr>
              <a:t>, </a:t>
            </a:r>
            <a:r>
              <a:rPr lang="en-US" sz="2000" dirty="0" smtClean="0">
                <a:solidFill>
                  <a:srgbClr val="FF0000"/>
                </a:solidFill>
              </a:rPr>
              <a:t>V.V. </a:t>
            </a:r>
            <a:r>
              <a:rPr lang="en-US" sz="2000" dirty="0" err="1" smtClean="0">
                <a:solidFill>
                  <a:srgbClr val="FF0000"/>
                </a:solidFill>
              </a:rPr>
              <a:t>Bytev</a:t>
            </a:r>
            <a:r>
              <a:rPr lang="en-US" sz="2000" dirty="0">
                <a:solidFill>
                  <a:srgbClr val="FF0000"/>
                </a:solidFill>
              </a:rPr>
              <a:t>, S</a:t>
            </a:r>
            <a:r>
              <a:rPr lang="en-US" sz="2000" dirty="0" smtClean="0">
                <a:solidFill>
                  <a:srgbClr val="FF0000"/>
                </a:solidFill>
              </a:rPr>
              <a:t>. </a:t>
            </a:r>
            <a:r>
              <a:rPr lang="en-US" sz="2000" dirty="0" err="1" smtClean="0">
                <a:solidFill>
                  <a:srgbClr val="FF0000"/>
                </a:solidFill>
              </a:rPr>
              <a:t>Bakmaev</a:t>
            </a:r>
            <a:endParaRPr lang="en-US" sz="2000" dirty="0">
              <a:solidFill>
                <a:srgbClr val="FF0000"/>
              </a:solidFill>
            </a:endParaRPr>
          </a:p>
          <a:p>
            <a:r>
              <a:rPr lang="en-US" sz="2000" dirty="0" smtClean="0">
                <a:solidFill>
                  <a:srgbClr val="FF0000"/>
                </a:solidFill>
              </a:rPr>
              <a:t>E. Tomasi-Gustafsson, Phys. </a:t>
            </a:r>
            <a:r>
              <a:rPr lang="en-US" sz="2000" dirty="0">
                <a:solidFill>
                  <a:srgbClr val="FF0000"/>
                </a:solidFill>
              </a:rPr>
              <a:t>Rev</a:t>
            </a:r>
            <a:r>
              <a:rPr lang="en-US" sz="2000" dirty="0" smtClean="0">
                <a:solidFill>
                  <a:srgbClr val="FF0000"/>
                </a:solidFill>
              </a:rPr>
              <a:t>.  </a:t>
            </a:r>
            <a:r>
              <a:rPr lang="en-US" sz="2000" b="1" dirty="0">
                <a:solidFill>
                  <a:srgbClr val="FF0000"/>
                </a:solidFill>
              </a:rPr>
              <a:t>C </a:t>
            </a:r>
            <a:r>
              <a:rPr lang="en-US" sz="2000" b="1" dirty="0" smtClean="0">
                <a:solidFill>
                  <a:srgbClr val="FF0000"/>
                </a:solidFill>
              </a:rPr>
              <a:t>78</a:t>
            </a:r>
            <a:r>
              <a:rPr lang="en-US" sz="2000" dirty="0" smtClean="0">
                <a:solidFill>
                  <a:srgbClr val="FF0000"/>
                </a:solidFill>
              </a:rPr>
              <a:t>, </a:t>
            </a:r>
            <a:r>
              <a:rPr lang="en-US" sz="2000" dirty="0">
                <a:solidFill>
                  <a:srgbClr val="FF0000"/>
                </a:solidFill>
              </a:rPr>
              <a:t>015205 (2008</a:t>
            </a:r>
            <a:r>
              <a:rPr lang="en-US" sz="2000" dirty="0" smtClean="0">
                <a:solidFill>
                  <a:srgbClr val="FF0000"/>
                </a:solidFill>
              </a:rPr>
              <a:t>). </a:t>
            </a:r>
            <a:r>
              <a:rPr lang="en-US" sz="2000" dirty="0" smtClean="0"/>
              <a:t>For details of calculation listen the Talk of Prof. </a:t>
            </a:r>
            <a:r>
              <a:rPr lang="en-US" sz="2000" dirty="0" err="1" smtClean="0"/>
              <a:t>Kuraev</a:t>
            </a:r>
            <a:endParaRPr lang="ru-RU" sz="20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579" y="6063099"/>
            <a:ext cx="1691804" cy="62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328" y="5983361"/>
            <a:ext cx="2332310" cy="78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62" y="805755"/>
            <a:ext cx="1650962" cy="168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81" y="2779972"/>
            <a:ext cx="3660103" cy="407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2350" y="5728464"/>
            <a:ext cx="1929780" cy="29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326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10347"/>
            <a:ext cx="4499992" cy="431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893" y="2215283"/>
            <a:ext cx="4567107" cy="43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989" y="983837"/>
            <a:ext cx="4392488" cy="82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87214" y="-16309"/>
            <a:ext cx="4768359" cy="646331"/>
          </a:xfrm>
          <a:prstGeom prst="rect">
            <a:avLst/>
          </a:prstGeom>
          <a:noFill/>
        </p:spPr>
        <p:txBody>
          <a:bodyPr wrap="square" rtlCol="0">
            <a:spAutoFit/>
          </a:bodyPr>
          <a:lstStyle/>
          <a:p>
            <a:r>
              <a:rPr lang="en-US" sz="3600" b="1" dirty="0" smtClean="0"/>
              <a:t>Charge asymmetry</a:t>
            </a:r>
            <a:endParaRPr lang="ru-RU" sz="3600" b="1"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2564904"/>
            <a:ext cx="1744855" cy="28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233" y="4609716"/>
            <a:ext cx="1647161" cy="24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4590" y="2635944"/>
            <a:ext cx="1238582" cy="866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080" y="630022"/>
            <a:ext cx="1100063" cy="8441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9798" y="1507454"/>
            <a:ext cx="971550" cy="750094"/>
          </a:xfrm>
          <a:prstGeom prst="rect">
            <a:avLst/>
          </a:prstGeom>
          <a:noFill/>
          <a:extLst>
            <a:ext uri="{909E8E84-426E-40DD-AFC4-6F175D3DCCD1}">
              <a14:hiddenFill xmlns:a14="http://schemas.microsoft.com/office/drawing/2010/main">
                <a:solidFill>
                  <a:srgbClr val="FFFFFF"/>
                </a:solidFill>
              </a14:hiddenFill>
            </a:ext>
          </a:extLst>
        </p:spPr>
      </p:pic>
      <p:sp>
        <p:nvSpPr>
          <p:cNvPr id="2" name="Полилиния 1"/>
          <p:cNvSpPr/>
          <p:nvPr/>
        </p:nvSpPr>
        <p:spPr>
          <a:xfrm>
            <a:off x="5072063" y="498240"/>
            <a:ext cx="2143125" cy="1802048"/>
          </a:xfrm>
          <a:custGeom>
            <a:avLst/>
            <a:gdLst>
              <a:gd name="connsiteX0" fmla="*/ 828675 w 2143125"/>
              <a:gd name="connsiteY0" fmla="*/ 1823 h 1802048"/>
              <a:gd name="connsiteX1" fmla="*/ 828675 w 2143125"/>
              <a:gd name="connsiteY1" fmla="*/ 1823 h 1802048"/>
              <a:gd name="connsiteX2" fmla="*/ 442912 w 2143125"/>
              <a:gd name="connsiteY2" fmla="*/ 44685 h 1802048"/>
              <a:gd name="connsiteX3" fmla="*/ 328612 w 2143125"/>
              <a:gd name="connsiteY3" fmla="*/ 101835 h 1802048"/>
              <a:gd name="connsiteX4" fmla="*/ 271462 w 2143125"/>
              <a:gd name="connsiteY4" fmla="*/ 130410 h 1802048"/>
              <a:gd name="connsiteX5" fmla="*/ 242887 w 2143125"/>
              <a:gd name="connsiteY5" fmla="*/ 173273 h 1802048"/>
              <a:gd name="connsiteX6" fmla="*/ 200025 w 2143125"/>
              <a:gd name="connsiteY6" fmla="*/ 201848 h 1802048"/>
              <a:gd name="connsiteX7" fmla="*/ 142875 w 2143125"/>
              <a:gd name="connsiteY7" fmla="*/ 287573 h 1802048"/>
              <a:gd name="connsiteX8" fmla="*/ 100012 w 2143125"/>
              <a:gd name="connsiteY8" fmla="*/ 330435 h 1802048"/>
              <a:gd name="connsiteX9" fmla="*/ 71437 w 2143125"/>
              <a:gd name="connsiteY9" fmla="*/ 416160 h 1802048"/>
              <a:gd name="connsiteX10" fmla="*/ 57150 w 2143125"/>
              <a:gd name="connsiteY10" fmla="*/ 459023 h 1802048"/>
              <a:gd name="connsiteX11" fmla="*/ 28575 w 2143125"/>
              <a:gd name="connsiteY11" fmla="*/ 530460 h 1802048"/>
              <a:gd name="connsiteX12" fmla="*/ 14287 w 2143125"/>
              <a:gd name="connsiteY12" fmla="*/ 587610 h 1802048"/>
              <a:gd name="connsiteX13" fmla="*/ 0 w 2143125"/>
              <a:gd name="connsiteY13" fmla="*/ 630473 h 1802048"/>
              <a:gd name="connsiteX14" fmla="*/ 14287 w 2143125"/>
              <a:gd name="connsiteY14" fmla="*/ 973373 h 1802048"/>
              <a:gd name="connsiteX15" fmla="*/ 42862 w 2143125"/>
              <a:gd name="connsiteY15" fmla="*/ 1016235 h 1802048"/>
              <a:gd name="connsiteX16" fmla="*/ 85725 w 2143125"/>
              <a:gd name="connsiteY16" fmla="*/ 1101960 h 1802048"/>
              <a:gd name="connsiteX17" fmla="*/ 142875 w 2143125"/>
              <a:gd name="connsiteY17" fmla="*/ 1187685 h 1802048"/>
              <a:gd name="connsiteX18" fmla="*/ 214312 w 2143125"/>
              <a:gd name="connsiteY18" fmla="*/ 1316273 h 1802048"/>
              <a:gd name="connsiteX19" fmla="*/ 257175 w 2143125"/>
              <a:gd name="connsiteY19" fmla="*/ 1344848 h 1802048"/>
              <a:gd name="connsiteX20" fmla="*/ 342900 w 2143125"/>
              <a:gd name="connsiteY20" fmla="*/ 1416285 h 1802048"/>
              <a:gd name="connsiteX21" fmla="*/ 357187 w 2143125"/>
              <a:gd name="connsiteY21" fmla="*/ 1459148 h 1802048"/>
              <a:gd name="connsiteX22" fmla="*/ 442912 w 2143125"/>
              <a:gd name="connsiteY22" fmla="*/ 1487723 h 1802048"/>
              <a:gd name="connsiteX23" fmla="*/ 528637 w 2143125"/>
              <a:gd name="connsiteY23" fmla="*/ 1530585 h 1802048"/>
              <a:gd name="connsiteX24" fmla="*/ 628650 w 2143125"/>
              <a:gd name="connsiteY24" fmla="*/ 1573448 h 1802048"/>
              <a:gd name="connsiteX25" fmla="*/ 671512 w 2143125"/>
              <a:gd name="connsiteY25" fmla="*/ 1602023 h 1802048"/>
              <a:gd name="connsiteX26" fmla="*/ 800100 w 2143125"/>
              <a:gd name="connsiteY26" fmla="*/ 1644885 h 1802048"/>
              <a:gd name="connsiteX27" fmla="*/ 885825 w 2143125"/>
              <a:gd name="connsiteY27" fmla="*/ 1673460 h 1802048"/>
              <a:gd name="connsiteX28" fmla="*/ 985837 w 2143125"/>
              <a:gd name="connsiteY28" fmla="*/ 1702035 h 1802048"/>
              <a:gd name="connsiteX29" fmla="*/ 1100137 w 2143125"/>
              <a:gd name="connsiteY29" fmla="*/ 1716323 h 1802048"/>
              <a:gd name="connsiteX30" fmla="*/ 1143000 w 2143125"/>
              <a:gd name="connsiteY30" fmla="*/ 1730610 h 1802048"/>
              <a:gd name="connsiteX31" fmla="*/ 1328737 w 2143125"/>
              <a:gd name="connsiteY31" fmla="*/ 1759185 h 1802048"/>
              <a:gd name="connsiteX32" fmla="*/ 1643062 w 2143125"/>
              <a:gd name="connsiteY32" fmla="*/ 1802048 h 1802048"/>
              <a:gd name="connsiteX33" fmla="*/ 1928812 w 2143125"/>
              <a:gd name="connsiteY33" fmla="*/ 1787760 h 1802048"/>
              <a:gd name="connsiteX34" fmla="*/ 1985962 w 2143125"/>
              <a:gd name="connsiteY34" fmla="*/ 1773473 h 1802048"/>
              <a:gd name="connsiteX35" fmla="*/ 2071687 w 2143125"/>
              <a:gd name="connsiteY35" fmla="*/ 1730610 h 1802048"/>
              <a:gd name="connsiteX36" fmla="*/ 2100262 w 2143125"/>
              <a:gd name="connsiteY36" fmla="*/ 1687748 h 1802048"/>
              <a:gd name="connsiteX37" fmla="*/ 2128837 w 2143125"/>
              <a:gd name="connsiteY37" fmla="*/ 1544873 h 1802048"/>
              <a:gd name="connsiteX38" fmla="*/ 2143125 w 2143125"/>
              <a:gd name="connsiteY38" fmla="*/ 1473435 h 1802048"/>
              <a:gd name="connsiteX39" fmla="*/ 2114550 w 2143125"/>
              <a:gd name="connsiteY39" fmla="*/ 916223 h 1802048"/>
              <a:gd name="connsiteX40" fmla="*/ 2100262 w 2143125"/>
              <a:gd name="connsiteY40" fmla="*/ 873360 h 1802048"/>
              <a:gd name="connsiteX41" fmla="*/ 2071687 w 2143125"/>
              <a:gd name="connsiteY41" fmla="*/ 744773 h 1802048"/>
              <a:gd name="connsiteX42" fmla="*/ 2028825 w 2143125"/>
              <a:gd name="connsiteY42" fmla="*/ 644760 h 1802048"/>
              <a:gd name="connsiteX43" fmla="*/ 1985962 w 2143125"/>
              <a:gd name="connsiteY43" fmla="*/ 544748 h 1802048"/>
              <a:gd name="connsiteX44" fmla="*/ 1928812 w 2143125"/>
              <a:gd name="connsiteY44" fmla="*/ 459023 h 1802048"/>
              <a:gd name="connsiteX45" fmla="*/ 1900237 w 2143125"/>
              <a:gd name="connsiteY45" fmla="*/ 416160 h 1802048"/>
              <a:gd name="connsiteX46" fmla="*/ 1857375 w 2143125"/>
              <a:gd name="connsiteY46" fmla="*/ 373298 h 1802048"/>
              <a:gd name="connsiteX47" fmla="*/ 1828800 w 2143125"/>
              <a:gd name="connsiteY47" fmla="*/ 330435 h 1802048"/>
              <a:gd name="connsiteX48" fmla="*/ 1785937 w 2143125"/>
              <a:gd name="connsiteY48" fmla="*/ 301860 h 1802048"/>
              <a:gd name="connsiteX49" fmla="*/ 1671637 w 2143125"/>
              <a:gd name="connsiteY49" fmla="*/ 230423 h 1802048"/>
              <a:gd name="connsiteX50" fmla="*/ 1571625 w 2143125"/>
              <a:gd name="connsiteY50" fmla="*/ 158985 h 1802048"/>
              <a:gd name="connsiteX51" fmla="*/ 1528762 w 2143125"/>
              <a:gd name="connsiteY51" fmla="*/ 130410 h 1802048"/>
              <a:gd name="connsiteX52" fmla="*/ 1385887 w 2143125"/>
              <a:gd name="connsiteY52" fmla="*/ 87548 h 1802048"/>
              <a:gd name="connsiteX53" fmla="*/ 1243012 w 2143125"/>
              <a:gd name="connsiteY53" fmla="*/ 30398 h 1802048"/>
              <a:gd name="connsiteX54" fmla="*/ 1143000 w 2143125"/>
              <a:gd name="connsiteY54" fmla="*/ 1823 h 1802048"/>
              <a:gd name="connsiteX55" fmla="*/ 828675 w 2143125"/>
              <a:gd name="connsiteY55" fmla="*/ 1823 h 180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143125" h="1802048">
                <a:moveTo>
                  <a:pt x="828675" y="1823"/>
                </a:moveTo>
                <a:lnTo>
                  <a:pt x="828675" y="1823"/>
                </a:lnTo>
                <a:cubicBezTo>
                  <a:pt x="719867" y="7004"/>
                  <a:pt x="557047" y="-12382"/>
                  <a:pt x="442912" y="44685"/>
                </a:cubicBezTo>
                <a:lnTo>
                  <a:pt x="328612" y="101835"/>
                </a:lnTo>
                <a:lnTo>
                  <a:pt x="271462" y="130410"/>
                </a:lnTo>
                <a:cubicBezTo>
                  <a:pt x="261937" y="144698"/>
                  <a:pt x="255029" y="161131"/>
                  <a:pt x="242887" y="173273"/>
                </a:cubicBezTo>
                <a:cubicBezTo>
                  <a:pt x="230745" y="185415"/>
                  <a:pt x="211332" y="188925"/>
                  <a:pt x="200025" y="201848"/>
                </a:cubicBezTo>
                <a:cubicBezTo>
                  <a:pt x="177410" y="227694"/>
                  <a:pt x="167159" y="263289"/>
                  <a:pt x="142875" y="287573"/>
                </a:cubicBezTo>
                <a:lnTo>
                  <a:pt x="100012" y="330435"/>
                </a:lnTo>
                <a:lnTo>
                  <a:pt x="71437" y="416160"/>
                </a:lnTo>
                <a:cubicBezTo>
                  <a:pt x="66675" y="430448"/>
                  <a:pt x="62743" y="445040"/>
                  <a:pt x="57150" y="459023"/>
                </a:cubicBezTo>
                <a:cubicBezTo>
                  <a:pt x="47625" y="482835"/>
                  <a:pt x="36685" y="506129"/>
                  <a:pt x="28575" y="530460"/>
                </a:cubicBezTo>
                <a:cubicBezTo>
                  <a:pt x="22365" y="549089"/>
                  <a:pt x="19681" y="568729"/>
                  <a:pt x="14287" y="587610"/>
                </a:cubicBezTo>
                <a:cubicBezTo>
                  <a:pt x="10150" y="602091"/>
                  <a:pt x="4762" y="616185"/>
                  <a:pt x="0" y="630473"/>
                </a:cubicBezTo>
                <a:cubicBezTo>
                  <a:pt x="4762" y="744773"/>
                  <a:pt x="1654" y="859674"/>
                  <a:pt x="14287" y="973373"/>
                </a:cubicBezTo>
                <a:cubicBezTo>
                  <a:pt x="16183" y="990439"/>
                  <a:pt x="35183" y="1000877"/>
                  <a:pt x="42862" y="1016235"/>
                </a:cubicBezTo>
                <a:cubicBezTo>
                  <a:pt x="102015" y="1134540"/>
                  <a:pt x="3834" y="979125"/>
                  <a:pt x="85725" y="1101960"/>
                </a:cubicBezTo>
                <a:cubicBezTo>
                  <a:pt x="119696" y="1203878"/>
                  <a:pt x="71526" y="1080661"/>
                  <a:pt x="142875" y="1187685"/>
                </a:cubicBezTo>
                <a:cubicBezTo>
                  <a:pt x="184564" y="1250218"/>
                  <a:pt x="111086" y="1247457"/>
                  <a:pt x="214312" y="1316273"/>
                </a:cubicBezTo>
                <a:cubicBezTo>
                  <a:pt x="228600" y="1325798"/>
                  <a:pt x="243983" y="1333855"/>
                  <a:pt x="257175" y="1344848"/>
                </a:cubicBezTo>
                <a:cubicBezTo>
                  <a:pt x="367185" y="1436522"/>
                  <a:pt x="236479" y="1345338"/>
                  <a:pt x="342900" y="1416285"/>
                </a:cubicBezTo>
                <a:cubicBezTo>
                  <a:pt x="347662" y="1430573"/>
                  <a:pt x="344932" y="1450394"/>
                  <a:pt x="357187" y="1459148"/>
                </a:cubicBezTo>
                <a:cubicBezTo>
                  <a:pt x="381697" y="1476655"/>
                  <a:pt x="417850" y="1471015"/>
                  <a:pt x="442912" y="1487723"/>
                </a:cubicBezTo>
                <a:cubicBezTo>
                  <a:pt x="498306" y="1524652"/>
                  <a:pt x="469485" y="1510868"/>
                  <a:pt x="528637" y="1530585"/>
                </a:cubicBezTo>
                <a:cubicBezTo>
                  <a:pt x="636249" y="1602326"/>
                  <a:pt x="499482" y="1518089"/>
                  <a:pt x="628650" y="1573448"/>
                </a:cubicBezTo>
                <a:cubicBezTo>
                  <a:pt x="644433" y="1580212"/>
                  <a:pt x="655821" y="1595049"/>
                  <a:pt x="671512" y="1602023"/>
                </a:cubicBezTo>
                <a:cubicBezTo>
                  <a:pt x="671532" y="1602032"/>
                  <a:pt x="778659" y="1637738"/>
                  <a:pt x="800100" y="1644885"/>
                </a:cubicBezTo>
                <a:lnTo>
                  <a:pt x="885825" y="1673460"/>
                </a:lnTo>
                <a:cubicBezTo>
                  <a:pt x="919805" y="1684787"/>
                  <a:pt x="949945" y="1696053"/>
                  <a:pt x="985837" y="1702035"/>
                </a:cubicBezTo>
                <a:cubicBezTo>
                  <a:pt x="1023711" y="1708347"/>
                  <a:pt x="1062037" y="1711560"/>
                  <a:pt x="1100137" y="1716323"/>
                </a:cubicBezTo>
                <a:cubicBezTo>
                  <a:pt x="1114425" y="1721085"/>
                  <a:pt x="1128298" y="1727343"/>
                  <a:pt x="1143000" y="1730610"/>
                </a:cubicBezTo>
                <a:cubicBezTo>
                  <a:pt x="1178696" y="1738542"/>
                  <a:pt x="1296818" y="1754625"/>
                  <a:pt x="1328737" y="1759185"/>
                </a:cubicBezTo>
                <a:cubicBezTo>
                  <a:pt x="1486893" y="1811904"/>
                  <a:pt x="1384400" y="1785881"/>
                  <a:pt x="1643062" y="1802048"/>
                </a:cubicBezTo>
                <a:cubicBezTo>
                  <a:pt x="1738312" y="1797285"/>
                  <a:pt x="1833772" y="1795680"/>
                  <a:pt x="1928812" y="1787760"/>
                </a:cubicBezTo>
                <a:cubicBezTo>
                  <a:pt x="1948380" y="1786129"/>
                  <a:pt x="1967913" y="1781208"/>
                  <a:pt x="1985962" y="1773473"/>
                </a:cubicBezTo>
                <a:cubicBezTo>
                  <a:pt x="2179873" y="1690370"/>
                  <a:pt x="1891049" y="1790826"/>
                  <a:pt x="2071687" y="1730610"/>
                </a:cubicBezTo>
                <a:cubicBezTo>
                  <a:pt x="2081212" y="1716323"/>
                  <a:pt x="2092583" y="1703106"/>
                  <a:pt x="2100262" y="1687748"/>
                </a:cubicBezTo>
                <a:cubicBezTo>
                  <a:pt x="2120801" y="1646670"/>
                  <a:pt x="2122255" y="1584368"/>
                  <a:pt x="2128837" y="1544873"/>
                </a:cubicBezTo>
                <a:cubicBezTo>
                  <a:pt x="2132829" y="1520919"/>
                  <a:pt x="2138362" y="1497248"/>
                  <a:pt x="2143125" y="1473435"/>
                </a:cubicBezTo>
                <a:cubicBezTo>
                  <a:pt x="2139640" y="1382830"/>
                  <a:pt x="2131731" y="1053673"/>
                  <a:pt x="2114550" y="916223"/>
                </a:cubicBezTo>
                <a:cubicBezTo>
                  <a:pt x="2112682" y="901279"/>
                  <a:pt x="2104399" y="887841"/>
                  <a:pt x="2100262" y="873360"/>
                </a:cubicBezTo>
                <a:cubicBezTo>
                  <a:pt x="2070938" y="770725"/>
                  <a:pt x="2101139" y="862581"/>
                  <a:pt x="2071687" y="744773"/>
                </a:cubicBezTo>
                <a:cubicBezTo>
                  <a:pt x="2053946" y="673808"/>
                  <a:pt x="2059496" y="726548"/>
                  <a:pt x="2028825" y="644760"/>
                </a:cubicBezTo>
                <a:cubicBezTo>
                  <a:pt x="1989285" y="539321"/>
                  <a:pt x="2043870" y="631608"/>
                  <a:pt x="1985962" y="544748"/>
                </a:cubicBezTo>
                <a:cubicBezTo>
                  <a:pt x="1960854" y="469420"/>
                  <a:pt x="1988270" y="530372"/>
                  <a:pt x="1928812" y="459023"/>
                </a:cubicBezTo>
                <a:cubicBezTo>
                  <a:pt x="1917819" y="445831"/>
                  <a:pt x="1911230" y="429352"/>
                  <a:pt x="1900237" y="416160"/>
                </a:cubicBezTo>
                <a:cubicBezTo>
                  <a:pt x="1887302" y="400638"/>
                  <a:pt x="1870310" y="388820"/>
                  <a:pt x="1857375" y="373298"/>
                </a:cubicBezTo>
                <a:cubicBezTo>
                  <a:pt x="1846382" y="360106"/>
                  <a:pt x="1840942" y="342577"/>
                  <a:pt x="1828800" y="330435"/>
                </a:cubicBezTo>
                <a:cubicBezTo>
                  <a:pt x="1816658" y="318293"/>
                  <a:pt x="1799910" y="311841"/>
                  <a:pt x="1785937" y="301860"/>
                </a:cubicBezTo>
                <a:cubicBezTo>
                  <a:pt x="1699383" y="240036"/>
                  <a:pt x="1761145" y="275177"/>
                  <a:pt x="1671637" y="230423"/>
                </a:cubicBezTo>
                <a:cubicBezTo>
                  <a:pt x="1601822" y="160607"/>
                  <a:pt x="1659383" y="209132"/>
                  <a:pt x="1571625" y="158985"/>
                </a:cubicBezTo>
                <a:cubicBezTo>
                  <a:pt x="1556716" y="150466"/>
                  <a:pt x="1544545" y="137174"/>
                  <a:pt x="1528762" y="130410"/>
                </a:cubicBezTo>
                <a:cubicBezTo>
                  <a:pt x="1385203" y="68886"/>
                  <a:pt x="1577963" y="183586"/>
                  <a:pt x="1385887" y="87548"/>
                </a:cubicBezTo>
                <a:cubicBezTo>
                  <a:pt x="1301794" y="45501"/>
                  <a:pt x="1348946" y="65710"/>
                  <a:pt x="1243012" y="30398"/>
                </a:cubicBezTo>
                <a:cubicBezTo>
                  <a:pt x="1221208" y="23130"/>
                  <a:pt x="1163016" y="2513"/>
                  <a:pt x="1143000" y="1823"/>
                </a:cubicBezTo>
                <a:cubicBezTo>
                  <a:pt x="1024008" y="-2280"/>
                  <a:pt x="881062" y="1823"/>
                  <a:pt x="828675" y="1823"/>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лилиния 2"/>
          <p:cNvSpPr/>
          <p:nvPr/>
        </p:nvSpPr>
        <p:spPr>
          <a:xfrm>
            <a:off x="7343774" y="2243858"/>
            <a:ext cx="1700213" cy="1528762"/>
          </a:xfrm>
          <a:custGeom>
            <a:avLst/>
            <a:gdLst>
              <a:gd name="connsiteX0" fmla="*/ 671513 w 1700213"/>
              <a:gd name="connsiteY0" fmla="*/ 42862 h 1528762"/>
              <a:gd name="connsiteX1" fmla="*/ 671513 w 1700213"/>
              <a:gd name="connsiteY1" fmla="*/ 42862 h 1528762"/>
              <a:gd name="connsiteX2" fmla="*/ 542925 w 1700213"/>
              <a:gd name="connsiteY2" fmla="*/ 57150 h 1528762"/>
              <a:gd name="connsiteX3" fmla="*/ 357188 w 1700213"/>
              <a:gd name="connsiteY3" fmla="*/ 71437 h 1528762"/>
              <a:gd name="connsiteX4" fmla="*/ 271463 w 1700213"/>
              <a:gd name="connsiteY4" fmla="*/ 85725 h 1528762"/>
              <a:gd name="connsiteX5" fmla="*/ 228600 w 1700213"/>
              <a:gd name="connsiteY5" fmla="*/ 128587 h 1528762"/>
              <a:gd name="connsiteX6" fmla="*/ 185738 w 1700213"/>
              <a:gd name="connsiteY6" fmla="*/ 142875 h 1528762"/>
              <a:gd name="connsiteX7" fmla="*/ 171450 w 1700213"/>
              <a:gd name="connsiteY7" fmla="*/ 185737 h 1528762"/>
              <a:gd name="connsiteX8" fmla="*/ 128588 w 1700213"/>
              <a:gd name="connsiteY8" fmla="*/ 228600 h 1528762"/>
              <a:gd name="connsiteX9" fmla="*/ 85725 w 1700213"/>
              <a:gd name="connsiteY9" fmla="*/ 328612 h 1528762"/>
              <a:gd name="connsiteX10" fmla="*/ 57150 w 1700213"/>
              <a:gd name="connsiteY10" fmla="*/ 442912 h 1528762"/>
              <a:gd name="connsiteX11" fmla="*/ 28575 w 1700213"/>
              <a:gd name="connsiteY11" fmla="*/ 514350 h 1528762"/>
              <a:gd name="connsiteX12" fmla="*/ 0 w 1700213"/>
              <a:gd name="connsiteY12" fmla="*/ 685800 h 1528762"/>
              <a:gd name="connsiteX13" fmla="*/ 14288 w 1700213"/>
              <a:gd name="connsiteY13" fmla="*/ 914400 h 1528762"/>
              <a:gd name="connsiteX14" fmla="*/ 28575 w 1700213"/>
              <a:gd name="connsiteY14" fmla="*/ 1057275 h 1528762"/>
              <a:gd name="connsiteX15" fmla="*/ 114300 w 1700213"/>
              <a:gd name="connsiteY15" fmla="*/ 1228725 h 1528762"/>
              <a:gd name="connsiteX16" fmla="*/ 200025 w 1700213"/>
              <a:gd name="connsiteY16" fmla="*/ 1300162 h 1528762"/>
              <a:gd name="connsiteX17" fmla="*/ 242888 w 1700213"/>
              <a:gd name="connsiteY17" fmla="*/ 1314450 h 1528762"/>
              <a:gd name="connsiteX18" fmla="*/ 328613 w 1700213"/>
              <a:gd name="connsiteY18" fmla="*/ 1357312 h 1528762"/>
              <a:gd name="connsiteX19" fmla="*/ 428625 w 1700213"/>
              <a:gd name="connsiteY19" fmla="*/ 1400175 h 1528762"/>
              <a:gd name="connsiteX20" fmla="*/ 485775 w 1700213"/>
              <a:gd name="connsiteY20" fmla="*/ 1428750 h 1528762"/>
              <a:gd name="connsiteX21" fmla="*/ 571500 w 1700213"/>
              <a:gd name="connsiteY21" fmla="*/ 1457325 h 1528762"/>
              <a:gd name="connsiteX22" fmla="*/ 657225 w 1700213"/>
              <a:gd name="connsiteY22" fmla="*/ 1500187 h 1528762"/>
              <a:gd name="connsiteX23" fmla="*/ 1200150 w 1700213"/>
              <a:gd name="connsiteY23" fmla="*/ 1528762 h 1528762"/>
              <a:gd name="connsiteX24" fmla="*/ 1471613 w 1700213"/>
              <a:gd name="connsiteY24" fmla="*/ 1514475 h 1528762"/>
              <a:gd name="connsiteX25" fmla="*/ 1514475 w 1700213"/>
              <a:gd name="connsiteY25" fmla="*/ 1500187 h 1528762"/>
              <a:gd name="connsiteX26" fmla="*/ 1543050 w 1700213"/>
              <a:gd name="connsiteY26" fmla="*/ 1457325 h 1528762"/>
              <a:gd name="connsiteX27" fmla="*/ 1585913 w 1700213"/>
              <a:gd name="connsiteY27" fmla="*/ 1428750 h 1528762"/>
              <a:gd name="connsiteX28" fmla="*/ 1628775 w 1700213"/>
              <a:gd name="connsiteY28" fmla="*/ 1300162 h 1528762"/>
              <a:gd name="connsiteX29" fmla="*/ 1643063 w 1700213"/>
              <a:gd name="connsiteY29" fmla="*/ 1257300 h 1528762"/>
              <a:gd name="connsiteX30" fmla="*/ 1657350 w 1700213"/>
              <a:gd name="connsiteY30" fmla="*/ 1143000 h 1528762"/>
              <a:gd name="connsiteX31" fmla="*/ 1671638 w 1700213"/>
              <a:gd name="connsiteY31" fmla="*/ 1100137 h 1528762"/>
              <a:gd name="connsiteX32" fmla="*/ 1700213 w 1700213"/>
              <a:gd name="connsiteY32" fmla="*/ 928687 h 1528762"/>
              <a:gd name="connsiteX33" fmla="*/ 1685925 w 1700213"/>
              <a:gd name="connsiteY33" fmla="*/ 514350 h 1528762"/>
              <a:gd name="connsiteX34" fmla="*/ 1657350 w 1700213"/>
              <a:gd name="connsiteY34" fmla="*/ 385762 h 1528762"/>
              <a:gd name="connsiteX35" fmla="*/ 1628775 w 1700213"/>
              <a:gd name="connsiteY35" fmla="*/ 300037 h 1528762"/>
              <a:gd name="connsiteX36" fmla="*/ 1543050 w 1700213"/>
              <a:gd name="connsiteY36" fmla="*/ 228600 h 1528762"/>
              <a:gd name="connsiteX37" fmla="*/ 1443038 w 1700213"/>
              <a:gd name="connsiteY37" fmla="*/ 171450 h 1528762"/>
              <a:gd name="connsiteX38" fmla="*/ 1400175 w 1700213"/>
              <a:gd name="connsiteY38" fmla="*/ 142875 h 1528762"/>
              <a:gd name="connsiteX39" fmla="*/ 1328738 w 1700213"/>
              <a:gd name="connsiteY39" fmla="*/ 128587 h 1528762"/>
              <a:gd name="connsiteX40" fmla="*/ 1243013 w 1700213"/>
              <a:gd name="connsiteY40" fmla="*/ 100012 h 1528762"/>
              <a:gd name="connsiteX41" fmla="*/ 1200150 w 1700213"/>
              <a:gd name="connsiteY41" fmla="*/ 85725 h 1528762"/>
              <a:gd name="connsiteX42" fmla="*/ 1143000 w 1700213"/>
              <a:gd name="connsiteY42" fmla="*/ 71437 h 1528762"/>
              <a:gd name="connsiteX43" fmla="*/ 1057275 w 1700213"/>
              <a:gd name="connsiteY43" fmla="*/ 42862 h 1528762"/>
              <a:gd name="connsiteX44" fmla="*/ 1014413 w 1700213"/>
              <a:gd name="connsiteY44" fmla="*/ 28575 h 1528762"/>
              <a:gd name="connsiteX45" fmla="*/ 971550 w 1700213"/>
              <a:gd name="connsiteY45" fmla="*/ 14287 h 1528762"/>
              <a:gd name="connsiteX46" fmla="*/ 871538 w 1700213"/>
              <a:gd name="connsiteY46" fmla="*/ 0 h 1528762"/>
              <a:gd name="connsiteX47" fmla="*/ 685800 w 1700213"/>
              <a:gd name="connsiteY47" fmla="*/ 14287 h 1528762"/>
              <a:gd name="connsiteX48" fmla="*/ 642938 w 1700213"/>
              <a:gd name="connsiteY48" fmla="*/ 28575 h 1528762"/>
              <a:gd name="connsiteX49" fmla="*/ 671513 w 1700213"/>
              <a:gd name="connsiteY49" fmla="*/ 42862 h 152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00213" h="1528762">
                <a:moveTo>
                  <a:pt x="671513" y="42862"/>
                </a:moveTo>
                <a:lnTo>
                  <a:pt x="671513" y="42862"/>
                </a:lnTo>
                <a:cubicBezTo>
                  <a:pt x="628650" y="47625"/>
                  <a:pt x="585874" y="53246"/>
                  <a:pt x="542925" y="57150"/>
                </a:cubicBezTo>
                <a:cubicBezTo>
                  <a:pt x="481085" y="62772"/>
                  <a:pt x="418942" y="64937"/>
                  <a:pt x="357188" y="71437"/>
                </a:cubicBezTo>
                <a:cubicBezTo>
                  <a:pt x="328378" y="74470"/>
                  <a:pt x="300038" y="80962"/>
                  <a:pt x="271463" y="85725"/>
                </a:cubicBezTo>
                <a:cubicBezTo>
                  <a:pt x="257175" y="100012"/>
                  <a:pt x="245412" y="117379"/>
                  <a:pt x="228600" y="128587"/>
                </a:cubicBezTo>
                <a:cubicBezTo>
                  <a:pt x="216069" y="136941"/>
                  <a:pt x="196387" y="132226"/>
                  <a:pt x="185738" y="142875"/>
                </a:cubicBezTo>
                <a:cubicBezTo>
                  <a:pt x="175089" y="153524"/>
                  <a:pt x="179804" y="173206"/>
                  <a:pt x="171450" y="185737"/>
                </a:cubicBezTo>
                <a:cubicBezTo>
                  <a:pt x="160242" y="202549"/>
                  <a:pt x="142875" y="214312"/>
                  <a:pt x="128588" y="228600"/>
                </a:cubicBezTo>
                <a:cubicBezTo>
                  <a:pt x="95076" y="329132"/>
                  <a:pt x="138697" y="205009"/>
                  <a:pt x="85725" y="328612"/>
                </a:cubicBezTo>
                <a:cubicBezTo>
                  <a:pt x="60585" y="387273"/>
                  <a:pt x="79509" y="368382"/>
                  <a:pt x="57150" y="442912"/>
                </a:cubicBezTo>
                <a:cubicBezTo>
                  <a:pt x="49780" y="467477"/>
                  <a:pt x="36685" y="490019"/>
                  <a:pt x="28575" y="514350"/>
                </a:cubicBezTo>
                <a:cubicBezTo>
                  <a:pt x="9696" y="570987"/>
                  <a:pt x="7493" y="625858"/>
                  <a:pt x="0" y="685800"/>
                </a:cubicBezTo>
                <a:cubicBezTo>
                  <a:pt x="4763" y="762000"/>
                  <a:pt x="8432" y="838276"/>
                  <a:pt x="14288" y="914400"/>
                </a:cubicBezTo>
                <a:cubicBezTo>
                  <a:pt x="17959" y="962122"/>
                  <a:pt x="19755" y="1010232"/>
                  <a:pt x="28575" y="1057275"/>
                </a:cubicBezTo>
                <a:cubicBezTo>
                  <a:pt x="39301" y="1114482"/>
                  <a:pt x="73175" y="1187601"/>
                  <a:pt x="114300" y="1228725"/>
                </a:cubicBezTo>
                <a:cubicBezTo>
                  <a:pt x="145897" y="1260321"/>
                  <a:pt x="160244" y="1280271"/>
                  <a:pt x="200025" y="1300162"/>
                </a:cubicBezTo>
                <a:cubicBezTo>
                  <a:pt x="213496" y="1306897"/>
                  <a:pt x="229417" y="1307715"/>
                  <a:pt x="242888" y="1314450"/>
                </a:cubicBezTo>
                <a:cubicBezTo>
                  <a:pt x="353668" y="1369840"/>
                  <a:pt x="220882" y="1321403"/>
                  <a:pt x="328613" y="1357312"/>
                </a:cubicBezTo>
                <a:cubicBezTo>
                  <a:pt x="415473" y="1415220"/>
                  <a:pt x="323186" y="1360635"/>
                  <a:pt x="428625" y="1400175"/>
                </a:cubicBezTo>
                <a:cubicBezTo>
                  <a:pt x="448567" y="1407653"/>
                  <a:pt x="466000" y="1420840"/>
                  <a:pt x="485775" y="1428750"/>
                </a:cubicBezTo>
                <a:cubicBezTo>
                  <a:pt x="513741" y="1439937"/>
                  <a:pt x="546438" y="1440617"/>
                  <a:pt x="571500" y="1457325"/>
                </a:cubicBezTo>
                <a:cubicBezTo>
                  <a:pt x="605818" y="1480203"/>
                  <a:pt x="616557" y="1492793"/>
                  <a:pt x="657225" y="1500187"/>
                </a:cubicBezTo>
                <a:cubicBezTo>
                  <a:pt x="815366" y="1528940"/>
                  <a:pt x="1098048" y="1525359"/>
                  <a:pt x="1200150" y="1528762"/>
                </a:cubicBezTo>
                <a:cubicBezTo>
                  <a:pt x="1290638" y="1524000"/>
                  <a:pt x="1381372" y="1522679"/>
                  <a:pt x="1471613" y="1514475"/>
                </a:cubicBezTo>
                <a:cubicBezTo>
                  <a:pt x="1486611" y="1513112"/>
                  <a:pt x="1502715" y="1509595"/>
                  <a:pt x="1514475" y="1500187"/>
                </a:cubicBezTo>
                <a:cubicBezTo>
                  <a:pt x="1527883" y="1489460"/>
                  <a:pt x="1530908" y="1469467"/>
                  <a:pt x="1543050" y="1457325"/>
                </a:cubicBezTo>
                <a:cubicBezTo>
                  <a:pt x="1555192" y="1445183"/>
                  <a:pt x="1571625" y="1438275"/>
                  <a:pt x="1585913" y="1428750"/>
                </a:cubicBezTo>
                <a:lnTo>
                  <a:pt x="1628775" y="1300162"/>
                </a:lnTo>
                <a:lnTo>
                  <a:pt x="1643063" y="1257300"/>
                </a:lnTo>
                <a:cubicBezTo>
                  <a:pt x="1647825" y="1219200"/>
                  <a:pt x="1650481" y="1180777"/>
                  <a:pt x="1657350" y="1143000"/>
                </a:cubicBezTo>
                <a:cubicBezTo>
                  <a:pt x="1660044" y="1128182"/>
                  <a:pt x="1667985" y="1114748"/>
                  <a:pt x="1671638" y="1100137"/>
                </a:cubicBezTo>
                <a:cubicBezTo>
                  <a:pt x="1685564" y="1044433"/>
                  <a:pt x="1692150" y="985128"/>
                  <a:pt x="1700213" y="928687"/>
                </a:cubicBezTo>
                <a:cubicBezTo>
                  <a:pt x="1695450" y="790575"/>
                  <a:pt x="1694040" y="652306"/>
                  <a:pt x="1685925" y="514350"/>
                </a:cubicBezTo>
                <a:cubicBezTo>
                  <a:pt x="1684930" y="497432"/>
                  <a:pt x="1663666" y="406816"/>
                  <a:pt x="1657350" y="385762"/>
                </a:cubicBezTo>
                <a:cubicBezTo>
                  <a:pt x="1648695" y="356912"/>
                  <a:pt x="1653837" y="316745"/>
                  <a:pt x="1628775" y="300037"/>
                </a:cubicBezTo>
                <a:cubicBezTo>
                  <a:pt x="1522357" y="229091"/>
                  <a:pt x="1653059" y="320273"/>
                  <a:pt x="1543050" y="228600"/>
                </a:cubicBezTo>
                <a:cubicBezTo>
                  <a:pt x="1505074" y="196954"/>
                  <a:pt x="1487505" y="196859"/>
                  <a:pt x="1443038" y="171450"/>
                </a:cubicBezTo>
                <a:cubicBezTo>
                  <a:pt x="1428129" y="162931"/>
                  <a:pt x="1416253" y="148904"/>
                  <a:pt x="1400175" y="142875"/>
                </a:cubicBezTo>
                <a:cubicBezTo>
                  <a:pt x="1377437" y="134348"/>
                  <a:pt x="1352166" y="134977"/>
                  <a:pt x="1328738" y="128587"/>
                </a:cubicBezTo>
                <a:cubicBezTo>
                  <a:pt x="1299679" y="120662"/>
                  <a:pt x="1271588" y="109537"/>
                  <a:pt x="1243013" y="100012"/>
                </a:cubicBezTo>
                <a:cubicBezTo>
                  <a:pt x="1228725" y="95250"/>
                  <a:pt x="1214761" y="89378"/>
                  <a:pt x="1200150" y="85725"/>
                </a:cubicBezTo>
                <a:cubicBezTo>
                  <a:pt x="1181100" y="80962"/>
                  <a:pt x="1161808" y="77080"/>
                  <a:pt x="1143000" y="71437"/>
                </a:cubicBezTo>
                <a:cubicBezTo>
                  <a:pt x="1114150" y="62782"/>
                  <a:pt x="1085850" y="52387"/>
                  <a:pt x="1057275" y="42862"/>
                </a:cubicBezTo>
                <a:lnTo>
                  <a:pt x="1014413" y="28575"/>
                </a:lnTo>
                <a:cubicBezTo>
                  <a:pt x="1000125" y="23812"/>
                  <a:pt x="986459" y="16417"/>
                  <a:pt x="971550" y="14287"/>
                </a:cubicBezTo>
                <a:lnTo>
                  <a:pt x="871538" y="0"/>
                </a:lnTo>
                <a:cubicBezTo>
                  <a:pt x="809625" y="4762"/>
                  <a:pt x="747416" y="6585"/>
                  <a:pt x="685800" y="14287"/>
                </a:cubicBezTo>
                <a:cubicBezTo>
                  <a:pt x="670856" y="16155"/>
                  <a:pt x="654986" y="19539"/>
                  <a:pt x="642938" y="28575"/>
                </a:cubicBezTo>
                <a:cubicBezTo>
                  <a:pt x="634419" y="34965"/>
                  <a:pt x="666751" y="40481"/>
                  <a:pt x="671513" y="4286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 стрелкой 5"/>
          <p:cNvCxnSpPr>
            <a:stCxn id="2" idx="19"/>
          </p:cNvCxnSpPr>
          <p:nvPr/>
        </p:nvCxnSpPr>
        <p:spPr>
          <a:xfrm flipH="1">
            <a:off x="3347813" y="1843088"/>
            <a:ext cx="1981425" cy="122587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3" idx="22"/>
          </p:cNvCxnSpPr>
          <p:nvPr/>
        </p:nvCxnSpPr>
        <p:spPr>
          <a:xfrm flipH="1">
            <a:off x="7452321" y="3744045"/>
            <a:ext cx="548678" cy="16291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9176" y="6499749"/>
            <a:ext cx="951295" cy="24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3691" y="6488564"/>
            <a:ext cx="1482994" cy="33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Прямая соединительная линия 15"/>
          <p:cNvCxnSpPr/>
          <p:nvPr/>
        </p:nvCxnSpPr>
        <p:spPr>
          <a:xfrm>
            <a:off x="1115616" y="2849563"/>
            <a:ext cx="17448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524232" y="4558176"/>
            <a:ext cx="16471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787214" y="2849563"/>
            <a:ext cx="462782" cy="5074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2860471" y="3772620"/>
            <a:ext cx="199361" cy="7855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619672" y="2849563"/>
            <a:ext cx="398933" cy="7954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flipV="1">
            <a:off x="2699792" y="4005064"/>
            <a:ext cx="260359" cy="5531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793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4984"/>
            <a:ext cx="3491880" cy="341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280542"/>
            <a:ext cx="5364088" cy="557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116632"/>
            <a:ext cx="7262694" cy="584775"/>
          </a:xfrm>
          <a:prstGeom prst="rect">
            <a:avLst/>
          </a:prstGeom>
          <a:noFill/>
        </p:spPr>
        <p:txBody>
          <a:bodyPr wrap="none" rtlCol="0">
            <a:spAutoFit/>
          </a:bodyPr>
          <a:lstStyle/>
          <a:p>
            <a:r>
              <a:rPr lang="en-US" sz="3200" dirty="0" smtClean="0"/>
              <a:t>Charge asymmetry data: elastic scattering</a:t>
            </a:r>
            <a:endParaRPr lang="ru-RU" sz="3200" dirty="0"/>
          </a:p>
        </p:txBody>
      </p:sp>
      <p:sp>
        <p:nvSpPr>
          <p:cNvPr id="3" name="Прямоугольник 2"/>
          <p:cNvSpPr/>
          <p:nvPr/>
        </p:nvSpPr>
        <p:spPr>
          <a:xfrm>
            <a:off x="270408" y="839169"/>
            <a:ext cx="3714105" cy="2308324"/>
          </a:xfrm>
          <a:prstGeom prst="rect">
            <a:avLst/>
          </a:prstGeom>
        </p:spPr>
        <p:txBody>
          <a:bodyPr wrap="square" numCol="2">
            <a:spAutoFit/>
          </a:bodyPr>
          <a:lstStyle/>
          <a:p>
            <a:r>
              <a:rPr lang="en-US" b="1" dirty="0"/>
              <a:t>Yount'1962</a:t>
            </a:r>
          </a:p>
          <a:p>
            <a:r>
              <a:rPr lang="en-US" b="1" dirty="0">
                <a:solidFill>
                  <a:srgbClr val="FF0000"/>
                </a:solidFill>
              </a:rPr>
              <a:t>Browman'1965</a:t>
            </a:r>
          </a:p>
          <a:p>
            <a:r>
              <a:rPr lang="en-US" b="1" dirty="0">
                <a:solidFill>
                  <a:srgbClr val="00B050"/>
                </a:solidFill>
              </a:rPr>
              <a:t>Anderson'1966</a:t>
            </a:r>
          </a:p>
          <a:p>
            <a:r>
              <a:rPr lang="en-US" b="1" dirty="0">
                <a:solidFill>
                  <a:srgbClr val="0070C0"/>
                </a:solidFill>
              </a:rPr>
              <a:t>Cassiday'1967</a:t>
            </a:r>
          </a:p>
          <a:p>
            <a:r>
              <a:rPr lang="en-US" b="1" dirty="0">
                <a:solidFill>
                  <a:srgbClr val="FFC000"/>
                </a:solidFill>
              </a:rPr>
              <a:t>Bartel'1967</a:t>
            </a:r>
          </a:p>
          <a:p>
            <a:r>
              <a:rPr lang="en-US" b="1" dirty="0">
                <a:solidFill>
                  <a:schemeClr val="accent2">
                    <a:lumMod val="60000"/>
                    <a:lumOff val="40000"/>
                  </a:schemeClr>
                </a:solidFill>
              </a:rPr>
              <a:t>Mar'1968</a:t>
            </a:r>
          </a:p>
          <a:p>
            <a:r>
              <a:rPr lang="en-US" b="1" dirty="0">
                <a:solidFill>
                  <a:srgbClr val="66FFFF"/>
                </a:solidFill>
              </a:rPr>
              <a:t>Anderson'1968</a:t>
            </a:r>
          </a:p>
          <a:p>
            <a:r>
              <a:rPr lang="en-US" b="1" dirty="0">
                <a:solidFill>
                  <a:srgbClr val="00B050"/>
                </a:solidFill>
              </a:rPr>
              <a:t>Bouquet'1968</a:t>
            </a:r>
          </a:p>
          <a:p>
            <a:r>
              <a:rPr lang="en-US" b="1" dirty="0">
                <a:solidFill>
                  <a:srgbClr val="002060"/>
                </a:solidFill>
              </a:rPr>
              <a:t>Camilleri'1969</a:t>
            </a:r>
          </a:p>
          <a:p>
            <a:r>
              <a:rPr lang="en-US" b="1" dirty="0">
                <a:solidFill>
                  <a:srgbClr val="FF0000"/>
                </a:solidFill>
              </a:rPr>
              <a:t>Jostlein'1974</a:t>
            </a:r>
          </a:p>
          <a:p>
            <a:r>
              <a:rPr lang="en-US" b="1" dirty="0">
                <a:solidFill>
                  <a:schemeClr val="bg1">
                    <a:lumMod val="50000"/>
                  </a:schemeClr>
                </a:solidFill>
              </a:rPr>
              <a:t>Hartwig'1975</a:t>
            </a:r>
          </a:p>
          <a:p>
            <a:r>
              <a:rPr lang="en-US" b="1" dirty="0">
                <a:solidFill>
                  <a:schemeClr val="bg1">
                    <a:lumMod val="50000"/>
                  </a:schemeClr>
                </a:solidFill>
              </a:rPr>
              <a:t>Hartwig'1976</a:t>
            </a:r>
          </a:p>
          <a:p>
            <a:r>
              <a:rPr lang="en-US" b="1" dirty="0">
                <a:solidFill>
                  <a:schemeClr val="bg1">
                    <a:lumMod val="50000"/>
                  </a:schemeClr>
                </a:solidFill>
              </a:rPr>
              <a:t>Hartwig'1979</a:t>
            </a:r>
          </a:p>
          <a:p>
            <a:r>
              <a:rPr lang="en-US" b="1" dirty="0">
                <a:solidFill>
                  <a:srgbClr val="00B050"/>
                </a:solidFill>
              </a:rPr>
              <a:t>Rochester'1976</a:t>
            </a:r>
          </a:p>
          <a:p>
            <a:r>
              <a:rPr lang="en-US" b="1" dirty="0">
                <a:solidFill>
                  <a:srgbClr val="0070C0"/>
                </a:solidFill>
              </a:rPr>
              <a:t>Fancher'1976</a:t>
            </a:r>
          </a:p>
        </p:txBody>
      </p:sp>
    </p:spTree>
    <p:extLst>
      <p:ext uri="{BB962C8B-B14F-4D97-AF65-F5344CB8AC3E}">
        <p14:creationId xmlns:p14="http://schemas.microsoft.com/office/powerpoint/2010/main" val="8599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25" y="3284984"/>
            <a:ext cx="3558671" cy="345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381544"/>
            <a:ext cx="5505017" cy="54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99592" y="62665"/>
            <a:ext cx="7442037" cy="584775"/>
          </a:xfrm>
          <a:prstGeom prst="rect">
            <a:avLst/>
          </a:prstGeom>
          <a:noFill/>
        </p:spPr>
        <p:txBody>
          <a:bodyPr wrap="none" rtlCol="0">
            <a:spAutoFit/>
          </a:bodyPr>
          <a:lstStyle/>
          <a:p>
            <a:r>
              <a:rPr lang="en-US" sz="3200" dirty="0" smtClean="0"/>
              <a:t>Charge asymmetry data: inelastic scattering</a:t>
            </a:r>
            <a:endParaRPr lang="ru-RU" sz="3200" dirty="0"/>
          </a:p>
        </p:txBody>
      </p:sp>
      <p:sp>
        <p:nvSpPr>
          <p:cNvPr id="6" name="Прямоугольник 5"/>
          <p:cNvSpPr/>
          <p:nvPr/>
        </p:nvSpPr>
        <p:spPr>
          <a:xfrm>
            <a:off x="270408" y="839168"/>
            <a:ext cx="3149464" cy="1754326"/>
          </a:xfrm>
          <a:prstGeom prst="rect">
            <a:avLst/>
          </a:prstGeom>
        </p:spPr>
        <p:txBody>
          <a:bodyPr wrap="square" numCol="2">
            <a:spAutoFit/>
          </a:bodyPr>
          <a:lstStyle/>
          <a:p>
            <a:r>
              <a:rPr lang="en-US" b="1" dirty="0"/>
              <a:t>Mar'1968</a:t>
            </a:r>
          </a:p>
          <a:p>
            <a:r>
              <a:rPr lang="en-US" b="1" dirty="0">
                <a:solidFill>
                  <a:srgbClr val="FF0000"/>
                </a:solidFill>
              </a:rPr>
              <a:t>Fancher'1976</a:t>
            </a:r>
          </a:p>
          <a:p>
            <a:r>
              <a:rPr lang="en-US" b="1" dirty="0">
                <a:solidFill>
                  <a:srgbClr val="92D050"/>
                </a:solidFill>
              </a:rPr>
              <a:t>Rochester'1976</a:t>
            </a:r>
          </a:p>
          <a:p>
            <a:r>
              <a:rPr lang="en-US" b="1" dirty="0">
                <a:solidFill>
                  <a:srgbClr val="66FFFF"/>
                </a:solidFill>
              </a:rPr>
              <a:t>Hartwig'1979</a:t>
            </a:r>
          </a:p>
          <a:p>
            <a:r>
              <a:rPr lang="en-US" b="1" dirty="0"/>
              <a:t>Hartwig'1976</a:t>
            </a:r>
          </a:p>
          <a:p>
            <a:r>
              <a:rPr lang="en-US" b="1" dirty="0">
                <a:solidFill>
                  <a:srgbClr val="FF0000"/>
                </a:solidFill>
              </a:rPr>
              <a:t>Jostlein'1974</a:t>
            </a:r>
          </a:p>
        </p:txBody>
      </p:sp>
    </p:spTree>
    <p:extLst>
      <p:ext uri="{BB962C8B-B14F-4D97-AF65-F5344CB8AC3E}">
        <p14:creationId xmlns:p14="http://schemas.microsoft.com/office/powerpoint/2010/main" val="2911939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963712"/>
            <a:ext cx="8568952" cy="830997"/>
          </a:xfrm>
          <a:prstGeom prst="rect">
            <a:avLst/>
          </a:prstGeom>
          <a:noFill/>
        </p:spPr>
        <p:txBody>
          <a:bodyPr wrap="square" rtlCol="0">
            <a:spAutoFit/>
          </a:bodyPr>
          <a:lstStyle/>
          <a:p>
            <a:r>
              <a:rPr lang="en-US" sz="2400" dirty="0" err="1" smtClean="0"/>
              <a:t>Formfactors</a:t>
            </a:r>
            <a:r>
              <a:rPr lang="en-US" sz="2400" dirty="0" smtClean="0"/>
              <a:t> </a:t>
            </a:r>
            <a:r>
              <a:rPr lang="en-US" sz="2400" dirty="0"/>
              <a:t>obtained by polarization transfer and </a:t>
            </a:r>
            <a:r>
              <a:rPr lang="en-US" sz="2400" dirty="0" err="1"/>
              <a:t>Rosenbluth</a:t>
            </a:r>
            <a:r>
              <a:rPr lang="en-US" sz="2400" dirty="0"/>
              <a:t> techniques are inconsistent</a:t>
            </a:r>
            <a:r>
              <a:rPr lang="en-US" sz="2400" dirty="0" smtClean="0"/>
              <a:t>.</a:t>
            </a:r>
          </a:p>
        </p:txBody>
      </p:sp>
      <p:sp>
        <p:nvSpPr>
          <p:cNvPr id="5" name="TextBox 4"/>
          <p:cNvSpPr txBox="1"/>
          <p:nvPr/>
        </p:nvSpPr>
        <p:spPr>
          <a:xfrm>
            <a:off x="323528" y="2132856"/>
            <a:ext cx="8568952" cy="2308324"/>
          </a:xfrm>
          <a:prstGeom prst="rect">
            <a:avLst/>
          </a:prstGeom>
          <a:noFill/>
        </p:spPr>
        <p:txBody>
          <a:bodyPr wrap="square" rtlCol="0">
            <a:spAutoFit/>
          </a:bodyPr>
          <a:lstStyle/>
          <a:p>
            <a:r>
              <a:rPr lang="en-US" sz="2400" dirty="0" smtClean="0"/>
              <a:t>It </a:t>
            </a:r>
            <a:r>
              <a:rPr lang="en-US" sz="2400" dirty="0"/>
              <a:t>has been argued that </a:t>
            </a:r>
            <a:r>
              <a:rPr lang="en-US" sz="2400" dirty="0" smtClean="0"/>
              <a:t>two-photon exchange </a:t>
            </a:r>
            <a:r>
              <a:rPr lang="en-US" sz="2400" dirty="0"/>
              <a:t>may reconcile these measurements </a:t>
            </a:r>
            <a:endParaRPr lang="en-US" sz="2400" dirty="0" smtClean="0"/>
          </a:p>
          <a:p>
            <a:r>
              <a:rPr lang="en-US" sz="2400" dirty="0" smtClean="0"/>
              <a:t>(</a:t>
            </a:r>
            <a:r>
              <a:rPr lang="en-US" sz="2400" dirty="0" smtClean="0">
                <a:solidFill>
                  <a:srgbClr val="FF0000"/>
                </a:solidFill>
              </a:rPr>
              <a:t>P.A.M. </a:t>
            </a:r>
            <a:r>
              <a:rPr lang="en-US" sz="2400" dirty="0" err="1" smtClean="0">
                <a:solidFill>
                  <a:srgbClr val="FF0000"/>
                </a:solidFill>
              </a:rPr>
              <a:t>Guichon</a:t>
            </a:r>
            <a:r>
              <a:rPr lang="en-US" sz="2400" dirty="0" smtClean="0">
                <a:solidFill>
                  <a:srgbClr val="FF0000"/>
                </a:solidFill>
              </a:rPr>
              <a:t> </a:t>
            </a:r>
            <a:r>
              <a:rPr lang="en-US" sz="2400" dirty="0">
                <a:solidFill>
                  <a:srgbClr val="FF0000"/>
                </a:solidFill>
              </a:rPr>
              <a:t>and M</a:t>
            </a:r>
            <a:r>
              <a:rPr lang="en-US" sz="2400" dirty="0" smtClean="0">
                <a:solidFill>
                  <a:srgbClr val="FF0000"/>
                </a:solidFill>
              </a:rPr>
              <a:t>. </a:t>
            </a:r>
            <a:r>
              <a:rPr lang="en-US" sz="2400" dirty="0" err="1" smtClean="0">
                <a:solidFill>
                  <a:srgbClr val="FF0000"/>
                </a:solidFill>
              </a:rPr>
              <a:t>Vanderhaeghen</a:t>
            </a:r>
            <a:r>
              <a:rPr lang="en-US" sz="2400" dirty="0" smtClean="0">
                <a:solidFill>
                  <a:srgbClr val="FF0000"/>
                </a:solidFill>
              </a:rPr>
              <a:t>, PRL </a:t>
            </a:r>
            <a:r>
              <a:rPr lang="en-US" sz="2400" b="1" dirty="0" smtClean="0">
                <a:solidFill>
                  <a:srgbClr val="FF0000"/>
                </a:solidFill>
              </a:rPr>
              <a:t>91</a:t>
            </a:r>
            <a:r>
              <a:rPr lang="en-US" sz="2400" dirty="0" smtClean="0">
                <a:solidFill>
                  <a:srgbClr val="FF0000"/>
                </a:solidFill>
              </a:rPr>
              <a:t>, </a:t>
            </a:r>
            <a:r>
              <a:rPr lang="en-US" sz="2400" dirty="0">
                <a:solidFill>
                  <a:srgbClr val="FF0000"/>
                </a:solidFill>
              </a:rPr>
              <a:t>142303 (2003</a:t>
            </a:r>
            <a:r>
              <a:rPr lang="en-US" sz="2400" dirty="0" smtClean="0">
                <a:solidFill>
                  <a:srgbClr val="FF0000"/>
                </a:solidFill>
              </a:rPr>
              <a:t>);</a:t>
            </a:r>
          </a:p>
          <a:p>
            <a:r>
              <a:rPr lang="en-US" sz="2400" dirty="0" smtClean="0">
                <a:solidFill>
                  <a:srgbClr val="FF0000"/>
                </a:solidFill>
              </a:rPr>
              <a:t> P.G. Blunden</a:t>
            </a:r>
            <a:r>
              <a:rPr lang="en-US" sz="2400" dirty="0">
                <a:solidFill>
                  <a:srgbClr val="FF0000"/>
                </a:solidFill>
              </a:rPr>
              <a:t>, W</a:t>
            </a:r>
            <a:r>
              <a:rPr lang="en-US" sz="2400" dirty="0" smtClean="0">
                <a:solidFill>
                  <a:srgbClr val="FF0000"/>
                </a:solidFill>
              </a:rPr>
              <a:t>. </a:t>
            </a:r>
            <a:r>
              <a:rPr lang="en-US" sz="2400" dirty="0" err="1" smtClean="0">
                <a:solidFill>
                  <a:srgbClr val="FF0000"/>
                </a:solidFill>
              </a:rPr>
              <a:t>Melnitchouk</a:t>
            </a:r>
            <a:r>
              <a:rPr lang="en-US" sz="2400" dirty="0" smtClean="0">
                <a:solidFill>
                  <a:srgbClr val="FF0000"/>
                </a:solidFill>
              </a:rPr>
              <a:t> </a:t>
            </a:r>
            <a:r>
              <a:rPr lang="en-US" sz="2400" dirty="0">
                <a:solidFill>
                  <a:srgbClr val="FF0000"/>
                </a:solidFill>
              </a:rPr>
              <a:t>and </a:t>
            </a:r>
            <a:r>
              <a:rPr lang="en-US" sz="2400" dirty="0" smtClean="0">
                <a:solidFill>
                  <a:srgbClr val="FF0000"/>
                </a:solidFill>
              </a:rPr>
              <a:t>J.A. </a:t>
            </a:r>
            <a:r>
              <a:rPr lang="en-US" sz="2400" dirty="0" err="1" smtClean="0">
                <a:solidFill>
                  <a:srgbClr val="FF0000"/>
                </a:solidFill>
              </a:rPr>
              <a:t>Tjon</a:t>
            </a:r>
            <a:r>
              <a:rPr lang="en-US" sz="2400" dirty="0" smtClean="0">
                <a:solidFill>
                  <a:srgbClr val="FF0000"/>
                </a:solidFill>
              </a:rPr>
              <a:t>, PRC </a:t>
            </a:r>
            <a:r>
              <a:rPr lang="en-US" sz="2400" b="1" dirty="0" smtClean="0">
                <a:solidFill>
                  <a:srgbClr val="FF0000"/>
                </a:solidFill>
              </a:rPr>
              <a:t>72</a:t>
            </a:r>
            <a:r>
              <a:rPr lang="en-US" sz="2400" dirty="0" smtClean="0">
                <a:solidFill>
                  <a:srgbClr val="FF0000"/>
                </a:solidFill>
              </a:rPr>
              <a:t>, </a:t>
            </a:r>
            <a:r>
              <a:rPr lang="en-US" sz="2400" dirty="0">
                <a:solidFill>
                  <a:srgbClr val="FF0000"/>
                </a:solidFill>
              </a:rPr>
              <a:t>034612 (2005</a:t>
            </a:r>
            <a:r>
              <a:rPr lang="en-US" sz="2400" dirty="0" smtClean="0">
                <a:solidFill>
                  <a:srgbClr val="FF0000"/>
                </a:solidFill>
              </a:rPr>
              <a:t>);</a:t>
            </a:r>
          </a:p>
          <a:p>
            <a:r>
              <a:rPr lang="en-US" sz="2400" dirty="0" smtClean="0">
                <a:solidFill>
                  <a:srgbClr val="FF0000"/>
                </a:solidFill>
              </a:rPr>
              <a:t> A.V. </a:t>
            </a:r>
            <a:r>
              <a:rPr lang="en-US" sz="2400" dirty="0" err="1" smtClean="0">
                <a:solidFill>
                  <a:srgbClr val="FF0000"/>
                </a:solidFill>
              </a:rPr>
              <a:t>Afanasev</a:t>
            </a:r>
            <a:r>
              <a:rPr lang="en-US" sz="2400" dirty="0">
                <a:solidFill>
                  <a:srgbClr val="FF0000"/>
                </a:solidFill>
              </a:rPr>
              <a:t>, </a:t>
            </a:r>
            <a:r>
              <a:rPr lang="en-US" sz="2400" dirty="0" smtClean="0">
                <a:solidFill>
                  <a:srgbClr val="FF0000"/>
                </a:solidFill>
              </a:rPr>
              <a:t>S.J. Brodsky</a:t>
            </a:r>
            <a:r>
              <a:rPr lang="en-US" sz="2400" dirty="0">
                <a:solidFill>
                  <a:srgbClr val="FF0000"/>
                </a:solidFill>
              </a:rPr>
              <a:t>, </a:t>
            </a:r>
            <a:r>
              <a:rPr lang="en-US" sz="2400" dirty="0" smtClean="0">
                <a:solidFill>
                  <a:srgbClr val="FF0000"/>
                </a:solidFill>
              </a:rPr>
              <a:t>C.E. Carlson</a:t>
            </a:r>
            <a:r>
              <a:rPr lang="en-US" sz="2400" dirty="0">
                <a:solidFill>
                  <a:srgbClr val="FF0000"/>
                </a:solidFill>
              </a:rPr>
              <a:t>, </a:t>
            </a:r>
            <a:r>
              <a:rPr lang="en-US" sz="2400" dirty="0" smtClean="0">
                <a:solidFill>
                  <a:srgbClr val="FF0000"/>
                </a:solidFill>
              </a:rPr>
              <a:t>Y.C. Chen,</a:t>
            </a:r>
          </a:p>
          <a:p>
            <a:r>
              <a:rPr lang="en-US" sz="2400" dirty="0">
                <a:solidFill>
                  <a:srgbClr val="FF0000"/>
                </a:solidFill>
              </a:rPr>
              <a:t> </a:t>
            </a:r>
            <a:r>
              <a:rPr lang="en-US" sz="2400" dirty="0" smtClean="0">
                <a:solidFill>
                  <a:srgbClr val="FF0000"/>
                </a:solidFill>
              </a:rPr>
              <a:t>M. </a:t>
            </a:r>
            <a:r>
              <a:rPr lang="en-US" sz="2400" dirty="0" err="1" smtClean="0">
                <a:solidFill>
                  <a:srgbClr val="FF0000"/>
                </a:solidFill>
              </a:rPr>
              <a:t>Vanderhaeghen</a:t>
            </a:r>
            <a:r>
              <a:rPr lang="en-US" sz="2400" dirty="0" smtClean="0">
                <a:solidFill>
                  <a:srgbClr val="FF0000"/>
                </a:solidFill>
              </a:rPr>
              <a:t>, PRD </a:t>
            </a:r>
            <a:r>
              <a:rPr lang="en-US" sz="2400" b="1" dirty="0" smtClean="0">
                <a:solidFill>
                  <a:srgbClr val="FF0000"/>
                </a:solidFill>
              </a:rPr>
              <a:t>72</a:t>
            </a:r>
            <a:r>
              <a:rPr lang="en-US" sz="2400" dirty="0" smtClean="0">
                <a:solidFill>
                  <a:srgbClr val="FF0000"/>
                </a:solidFill>
              </a:rPr>
              <a:t>, </a:t>
            </a:r>
            <a:r>
              <a:rPr lang="en-US" sz="2400" dirty="0">
                <a:solidFill>
                  <a:srgbClr val="FF0000"/>
                </a:solidFill>
              </a:rPr>
              <a:t>013008 (2005</a:t>
            </a:r>
            <a:r>
              <a:rPr lang="en-US" sz="2400" dirty="0" smtClean="0">
                <a:solidFill>
                  <a:srgbClr val="FF0000"/>
                </a:solidFill>
              </a:rPr>
              <a:t>)</a:t>
            </a:r>
            <a:r>
              <a:rPr lang="en-US" sz="2400" dirty="0" smtClean="0"/>
              <a:t>).</a:t>
            </a:r>
            <a:endParaRPr lang="ru-RU" sz="24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868" y="4726851"/>
            <a:ext cx="7020272" cy="15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02224" y="-35548"/>
            <a:ext cx="3112257" cy="646331"/>
          </a:xfrm>
          <a:prstGeom prst="rect">
            <a:avLst/>
          </a:prstGeom>
          <a:noFill/>
        </p:spPr>
        <p:txBody>
          <a:bodyPr wrap="square" rtlCol="0">
            <a:spAutoFit/>
          </a:bodyPr>
          <a:lstStyle/>
          <a:p>
            <a:r>
              <a:rPr lang="en-US" sz="3600" dirty="0" smtClean="0"/>
              <a:t>Puzzle</a:t>
            </a:r>
            <a:endParaRPr lang="ru-RU" sz="36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521" y="49121"/>
            <a:ext cx="1872208" cy="56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96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2224" y="-35548"/>
            <a:ext cx="3112257" cy="646331"/>
          </a:xfrm>
          <a:prstGeom prst="rect">
            <a:avLst/>
          </a:prstGeom>
          <a:noFill/>
        </p:spPr>
        <p:txBody>
          <a:bodyPr wrap="square" rtlCol="0">
            <a:spAutoFit/>
          </a:bodyPr>
          <a:lstStyle/>
          <a:p>
            <a:r>
              <a:rPr lang="en-US" sz="3600" dirty="0" smtClean="0"/>
              <a:t>Puzzle</a:t>
            </a:r>
            <a:endParaRPr lang="ru-RU"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521" y="49121"/>
            <a:ext cx="1872208" cy="56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42812"/>
            <a:ext cx="8734791" cy="108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956" y="2204864"/>
            <a:ext cx="2128077" cy="46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1227" y="2728084"/>
            <a:ext cx="3440973" cy="79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3801" y="2204864"/>
            <a:ext cx="2537426" cy="523220"/>
          </a:xfrm>
          <a:prstGeom prst="rect">
            <a:avLst/>
          </a:prstGeom>
          <a:noFill/>
        </p:spPr>
        <p:txBody>
          <a:bodyPr wrap="none" rtlCol="0">
            <a:spAutoFit/>
          </a:bodyPr>
          <a:lstStyle/>
          <a:p>
            <a:r>
              <a:rPr lang="en-US" sz="2800" dirty="0" smtClean="0"/>
              <a:t>We assume that</a:t>
            </a:r>
            <a:endParaRPr lang="ru-RU" sz="2800"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4581128"/>
            <a:ext cx="7776864" cy="116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3801" y="3792021"/>
            <a:ext cx="7238392" cy="523220"/>
          </a:xfrm>
          <a:prstGeom prst="rect">
            <a:avLst/>
          </a:prstGeom>
          <a:noFill/>
        </p:spPr>
        <p:txBody>
          <a:bodyPr wrap="none" rtlCol="0">
            <a:spAutoFit/>
          </a:bodyPr>
          <a:lstStyle/>
          <a:p>
            <a:r>
              <a:rPr lang="en-US" sz="2800" dirty="0" smtClean="0"/>
              <a:t>And thus can evaluate the two-photon effects as</a:t>
            </a:r>
            <a:endParaRPr lang="ru-RU" sz="2800" dirty="0"/>
          </a:p>
        </p:txBody>
      </p:sp>
      <p:sp>
        <p:nvSpPr>
          <p:cNvPr id="5" name="TextBox 4"/>
          <p:cNvSpPr txBox="1"/>
          <p:nvPr/>
        </p:nvSpPr>
        <p:spPr>
          <a:xfrm>
            <a:off x="1153206" y="6217840"/>
            <a:ext cx="6061275" cy="646331"/>
          </a:xfrm>
          <a:prstGeom prst="rect">
            <a:avLst/>
          </a:prstGeom>
          <a:noFill/>
        </p:spPr>
        <p:txBody>
          <a:bodyPr wrap="none" rtlCol="0">
            <a:spAutoFit/>
          </a:bodyPr>
          <a:lstStyle/>
          <a:p>
            <a:r>
              <a:rPr lang="en-US" dirty="0">
                <a:solidFill>
                  <a:srgbClr val="FF0000"/>
                </a:solidFill>
              </a:rPr>
              <a:t>Y.C. Chen, C.W. Kao and S.N. Yang, </a:t>
            </a:r>
            <a:r>
              <a:rPr lang="en-US" dirty="0" err="1">
                <a:solidFill>
                  <a:srgbClr val="FF0000"/>
                </a:solidFill>
              </a:rPr>
              <a:t>Phys.Lett</a:t>
            </a:r>
            <a:r>
              <a:rPr lang="en-US" dirty="0">
                <a:solidFill>
                  <a:srgbClr val="FF0000"/>
                </a:solidFill>
              </a:rPr>
              <a:t>. B 652, 269 (2007).</a:t>
            </a:r>
          </a:p>
          <a:p>
            <a:endParaRPr lang="ru-RU" dirty="0"/>
          </a:p>
        </p:txBody>
      </p:sp>
    </p:spTree>
    <p:extLst>
      <p:ext uri="{BB962C8B-B14F-4D97-AF65-F5344CB8AC3E}">
        <p14:creationId xmlns:p14="http://schemas.microsoft.com/office/powerpoint/2010/main" val="3386192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2224" y="-35548"/>
            <a:ext cx="3112257" cy="646331"/>
          </a:xfrm>
          <a:prstGeom prst="rect">
            <a:avLst/>
          </a:prstGeom>
          <a:noFill/>
        </p:spPr>
        <p:txBody>
          <a:bodyPr wrap="square" rtlCol="0">
            <a:spAutoFit/>
          </a:bodyPr>
          <a:lstStyle/>
          <a:p>
            <a:r>
              <a:rPr lang="en-US" sz="3600" dirty="0" smtClean="0"/>
              <a:t>Puzzle</a:t>
            </a:r>
            <a:endParaRPr lang="ru-RU"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521" y="49121"/>
            <a:ext cx="1872208" cy="56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3568" y="1690739"/>
            <a:ext cx="5169516" cy="514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21" y="610782"/>
            <a:ext cx="8597106" cy="98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63" y="1600109"/>
            <a:ext cx="3850704" cy="1938992"/>
          </a:xfrm>
          <a:prstGeom prst="rect">
            <a:avLst/>
          </a:prstGeom>
          <a:noFill/>
        </p:spPr>
        <p:txBody>
          <a:bodyPr wrap="square" rtlCol="0">
            <a:spAutoFit/>
          </a:bodyPr>
          <a:lstStyle/>
          <a:p>
            <a:pPr algn="just"/>
            <a:r>
              <a:rPr lang="en-US" sz="2000" dirty="0"/>
              <a:t>Using </a:t>
            </a:r>
            <a:r>
              <a:rPr lang="en-US" sz="2000" dirty="0" smtClean="0"/>
              <a:t>this evaluation of two-photon effects (TPE) we </a:t>
            </a:r>
            <a:r>
              <a:rPr lang="en-US" sz="2000" dirty="0"/>
              <a:t>can test the hypothesis that the difference between polarization transfer and </a:t>
            </a:r>
            <a:r>
              <a:rPr lang="en-US" sz="2000" dirty="0" err="1"/>
              <a:t>Rosenbluth</a:t>
            </a:r>
            <a:r>
              <a:rPr lang="en-US" sz="2000" dirty="0"/>
              <a:t> extraction </a:t>
            </a:r>
            <a:r>
              <a:rPr lang="en-US" sz="2000" dirty="0" smtClean="0"/>
              <a:t>is </a:t>
            </a:r>
            <a:r>
              <a:rPr lang="en-US" sz="2000" dirty="0"/>
              <a:t>due to TPE contribution</a:t>
            </a:r>
            <a:r>
              <a:rPr lang="en-US" sz="2000" dirty="0" smtClean="0"/>
              <a:t>.</a:t>
            </a:r>
            <a:endParaRPr lang="ru-RU" sz="2000" dirty="0"/>
          </a:p>
        </p:txBody>
      </p:sp>
      <p:sp>
        <p:nvSpPr>
          <p:cNvPr id="11" name="TextBox 10"/>
          <p:cNvSpPr txBox="1"/>
          <p:nvPr/>
        </p:nvSpPr>
        <p:spPr>
          <a:xfrm>
            <a:off x="-15404" y="5058941"/>
            <a:ext cx="4414510" cy="1815882"/>
          </a:xfrm>
          <a:prstGeom prst="rect">
            <a:avLst/>
          </a:prstGeom>
          <a:noFill/>
        </p:spPr>
        <p:txBody>
          <a:bodyPr wrap="square" rtlCol="0">
            <a:spAutoFit/>
          </a:bodyPr>
          <a:lstStyle/>
          <a:p>
            <a:r>
              <a:rPr lang="en-US" sz="2800" b="1" dirty="0" smtClean="0"/>
              <a:t>Within </a:t>
            </a:r>
            <a:r>
              <a:rPr lang="en-US" sz="2800" b="1" dirty="0"/>
              <a:t>our assumptions the data at </a:t>
            </a:r>
            <a:r>
              <a:rPr lang="en-US" sz="2800" b="1" dirty="0" smtClean="0"/>
              <a:t>                          cannot </a:t>
            </a:r>
            <a:r>
              <a:rPr lang="en-US" sz="2800" b="1" dirty="0"/>
              <a:t>be </a:t>
            </a:r>
            <a:r>
              <a:rPr lang="en-US" sz="2800" b="1" dirty="0" smtClean="0"/>
              <a:t>reconciled </a:t>
            </a:r>
            <a:r>
              <a:rPr lang="en-US" sz="2800" b="1" dirty="0"/>
              <a:t>by TPE </a:t>
            </a:r>
            <a:r>
              <a:rPr lang="en-US" sz="2800" b="1" dirty="0" smtClean="0"/>
              <a:t>contribution</a:t>
            </a:r>
            <a:r>
              <a:rPr lang="en-US" sz="2800" b="1" dirty="0"/>
              <a:t>.</a:t>
            </a:r>
            <a:endParaRPr lang="ru-RU" sz="2800" b="1" dirty="0"/>
          </a:p>
        </p:txBody>
      </p:sp>
      <p:sp>
        <p:nvSpPr>
          <p:cNvPr id="12" name="TextBox 11"/>
          <p:cNvSpPr txBox="1"/>
          <p:nvPr/>
        </p:nvSpPr>
        <p:spPr>
          <a:xfrm>
            <a:off x="10914" y="3665548"/>
            <a:ext cx="3710969" cy="1200329"/>
          </a:xfrm>
          <a:prstGeom prst="rect">
            <a:avLst/>
          </a:prstGeom>
          <a:noFill/>
        </p:spPr>
        <p:txBody>
          <a:bodyPr wrap="square" rtlCol="0">
            <a:spAutoFit/>
          </a:bodyPr>
          <a:lstStyle/>
          <a:p>
            <a:r>
              <a:rPr lang="en-US" sz="2400" dirty="0" smtClean="0"/>
              <a:t>Assuming </a:t>
            </a:r>
            <a:r>
              <a:rPr lang="en-US" sz="2400" b="1" dirty="0"/>
              <a:t>significance level of 0.05</a:t>
            </a:r>
            <a:r>
              <a:rPr lang="en-US" sz="2400" dirty="0"/>
              <a:t> we found the </a:t>
            </a:r>
            <a:r>
              <a:rPr lang="en-US" sz="2400" dirty="0" smtClean="0"/>
              <a:t>region </a:t>
            </a:r>
            <a:r>
              <a:rPr lang="en-US" sz="2400" dirty="0"/>
              <a:t>excluded by this </a:t>
            </a:r>
            <a:r>
              <a:rPr lang="en-US" sz="2400" dirty="0" smtClean="0"/>
              <a:t>procedure.</a:t>
            </a:r>
            <a:endParaRPr lang="ru-RU" sz="2400" dirty="0"/>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2550" y="5589240"/>
            <a:ext cx="1894953" cy="37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81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5376" y="1052736"/>
            <a:ext cx="8229600" cy="1584177"/>
          </a:xfrm>
        </p:spPr>
        <p:txBody>
          <a:bodyPr>
            <a:noAutofit/>
          </a:bodyPr>
          <a:lstStyle/>
          <a:p>
            <a:pPr marL="0" indent="0" algn="just">
              <a:buNone/>
            </a:pPr>
            <a:r>
              <a:rPr lang="en-US" sz="2000" dirty="0" smtClean="0"/>
              <a:t>The elastic electron-hadron scattering is one of the object of large experimental and theoretical effort since many decades. Most of the interpretation of the observables is based on the assumption that the interaction of the lepton with a hadron occurs through the exchange of one virtual photon (the so called </a:t>
            </a:r>
            <a:r>
              <a:rPr lang="en-US" sz="2000" b="1" dirty="0" smtClean="0"/>
              <a:t>One-Photon-Exchange</a:t>
            </a:r>
            <a:r>
              <a:rPr lang="en-US" sz="2000" dirty="0" smtClean="0"/>
              <a:t> (OPE) approximation).</a:t>
            </a:r>
          </a:p>
        </p:txBody>
      </p:sp>
      <p:sp>
        <p:nvSpPr>
          <p:cNvPr id="4" name="TextBox 3"/>
          <p:cNvSpPr txBox="1"/>
          <p:nvPr/>
        </p:nvSpPr>
        <p:spPr>
          <a:xfrm>
            <a:off x="291704" y="5085184"/>
            <a:ext cx="8496944" cy="1846659"/>
          </a:xfrm>
          <a:prstGeom prst="rect">
            <a:avLst/>
          </a:prstGeom>
          <a:noFill/>
        </p:spPr>
        <p:txBody>
          <a:bodyPr wrap="square" rtlCol="0">
            <a:spAutoFit/>
          </a:bodyPr>
          <a:lstStyle/>
          <a:p>
            <a:pPr algn="just"/>
            <a:r>
              <a:rPr lang="en-US" sz="2400" dirty="0" smtClean="0"/>
              <a:t>Since the early sixties it was noted in the literature that the </a:t>
            </a:r>
            <a:r>
              <a:rPr lang="en-US" sz="2400" b="1" dirty="0" smtClean="0"/>
              <a:t>Two (n)-Photon Exchange </a:t>
            </a:r>
            <a:r>
              <a:rPr lang="en-US" sz="2400" dirty="0" smtClean="0"/>
              <a:t>(TPE</a:t>
            </a:r>
            <a:r>
              <a:rPr lang="en-US" sz="2400" dirty="0" smtClean="0"/>
              <a:t>) </a:t>
            </a:r>
            <a:r>
              <a:rPr lang="en-US" sz="2400" dirty="0" smtClean="0"/>
              <a:t>could also contribute to the observables, although the size of its amplitude would be scaled by the </a:t>
            </a:r>
            <a:r>
              <a:rPr lang="en-US" sz="2400" dirty="0" smtClean="0"/>
              <a:t>factor                    </a:t>
            </a:r>
            <a:r>
              <a:rPr lang="en-US" sz="2400" dirty="0" smtClean="0"/>
              <a:t>.</a:t>
            </a:r>
            <a:endParaRPr lang="ru-RU" sz="2400" dirty="0" smtClean="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134" y="6298621"/>
            <a:ext cx="1224136" cy="27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924944"/>
            <a:ext cx="3543300" cy="1825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965573"/>
            <a:ext cx="2589311" cy="18104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457200" y="274638"/>
            <a:ext cx="8229600" cy="561975"/>
          </a:xfrm>
        </p:spPr>
        <p:txBody>
          <a:bodyPr>
            <a:normAutofit/>
          </a:bodyPr>
          <a:lstStyle/>
          <a:p>
            <a:r>
              <a:rPr lang="en-US" sz="2800" dirty="0" smtClean="0"/>
              <a:t>Introduction</a:t>
            </a:r>
            <a:endParaRPr lang="ru-RU" sz="2800" dirty="0"/>
          </a:p>
        </p:txBody>
      </p:sp>
    </p:spTree>
    <p:extLst>
      <p:ext uri="{BB962C8B-B14F-4D97-AF65-F5344CB8AC3E}">
        <p14:creationId xmlns:p14="http://schemas.microsoft.com/office/powerpoint/2010/main" val="87375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57200" y="274638"/>
            <a:ext cx="8229600" cy="633412"/>
          </a:xfrm>
          <a:noFill/>
          <a:ln/>
        </p:spPr>
        <p:txBody>
          <a:bodyPr/>
          <a:lstStyle/>
          <a:p>
            <a:r>
              <a:rPr lang="en-US" sz="2800" u="sng"/>
              <a:t>Conclusions</a:t>
            </a:r>
            <a:endParaRPr lang="ru-RU" sz="2800"/>
          </a:p>
        </p:txBody>
      </p:sp>
      <p:sp>
        <p:nvSpPr>
          <p:cNvPr id="35848" name="Text Box 8"/>
          <p:cNvSpPr txBox="1">
            <a:spLocks noChangeArrowheads="1"/>
          </p:cNvSpPr>
          <p:nvPr/>
        </p:nvSpPr>
        <p:spPr bwMode="auto">
          <a:xfrm>
            <a:off x="1067090" y="1397000"/>
            <a:ext cx="53918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1</a:t>
            </a:r>
            <a:r>
              <a:rPr lang="en-US" sz="2400" dirty="0" smtClean="0"/>
              <a:t>. </a:t>
            </a:r>
            <a:r>
              <a:rPr lang="en-US" sz="2400" dirty="0"/>
              <a:t>Two-photon exchange is small (&lt; </a:t>
            </a:r>
            <a:r>
              <a:rPr lang="en-US" sz="2400" dirty="0" smtClean="0"/>
              <a:t>1.5%).</a:t>
            </a:r>
            <a:endParaRPr lang="ru-RU" sz="2400" dirty="0"/>
          </a:p>
        </p:txBody>
      </p:sp>
      <p:sp>
        <p:nvSpPr>
          <p:cNvPr id="35849" name="Text Box 9"/>
          <p:cNvSpPr txBox="1">
            <a:spLocks noChangeArrowheads="1"/>
          </p:cNvSpPr>
          <p:nvPr/>
        </p:nvSpPr>
        <p:spPr bwMode="auto">
          <a:xfrm>
            <a:off x="1061370" y="2636912"/>
            <a:ext cx="63498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2</a:t>
            </a:r>
            <a:r>
              <a:rPr lang="en-US" sz="2400" dirty="0" smtClean="0"/>
              <a:t>. </a:t>
            </a:r>
            <a:r>
              <a:rPr lang="en-US" sz="2400" b="1" dirty="0" smtClean="0"/>
              <a:t>Experimental data </a:t>
            </a:r>
            <a:r>
              <a:rPr lang="en-US" sz="2400" dirty="0" smtClean="0"/>
              <a:t>on the C-odd asymmetry in </a:t>
            </a:r>
          </a:p>
          <a:p>
            <a:r>
              <a:rPr lang="en-US" sz="2400" dirty="0"/>
              <a:t> </a:t>
            </a:r>
            <a:r>
              <a:rPr lang="en-US" sz="2400" dirty="0" smtClean="0"/>
              <a:t>    lepton-proton scattering  </a:t>
            </a:r>
            <a:r>
              <a:rPr lang="en-US" sz="2400" b="1" dirty="0" smtClean="0"/>
              <a:t>demonstrates small</a:t>
            </a:r>
          </a:p>
          <a:p>
            <a:r>
              <a:rPr lang="en-US" sz="2400" b="1" dirty="0" smtClean="0"/>
              <a:t>     contributions from two-photon effects</a:t>
            </a:r>
            <a:r>
              <a:rPr lang="en-US" sz="2400" dirty="0" smtClean="0"/>
              <a:t>.</a:t>
            </a:r>
            <a:endParaRPr lang="ru-RU" sz="2400" dirty="0"/>
          </a:p>
        </p:txBody>
      </p:sp>
      <p:sp>
        <p:nvSpPr>
          <p:cNvPr id="8" name="Text Box 9"/>
          <p:cNvSpPr txBox="1">
            <a:spLocks noChangeArrowheads="1"/>
          </p:cNvSpPr>
          <p:nvPr/>
        </p:nvSpPr>
        <p:spPr bwMode="auto">
          <a:xfrm>
            <a:off x="1061370" y="4509120"/>
            <a:ext cx="67335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3</a:t>
            </a:r>
            <a:r>
              <a:rPr lang="en-US" sz="2400" dirty="0" smtClean="0"/>
              <a:t>. These possible </a:t>
            </a:r>
            <a:r>
              <a:rPr lang="en-US" sz="2400" b="1" dirty="0" smtClean="0"/>
              <a:t>two-photon effects cannot explain</a:t>
            </a:r>
          </a:p>
          <a:p>
            <a:r>
              <a:rPr lang="en-US" sz="2400" b="1" dirty="0"/>
              <a:t> </a:t>
            </a:r>
            <a:r>
              <a:rPr lang="en-US" sz="2400" b="1" dirty="0" smtClean="0"/>
              <a:t>    the difference of proton </a:t>
            </a:r>
            <a:r>
              <a:rPr lang="en-US" sz="2400" b="1" dirty="0" err="1" smtClean="0"/>
              <a:t>formfactors</a:t>
            </a:r>
            <a:r>
              <a:rPr lang="en-US" sz="2400" b="1" dirty="0" smtClean="0"/>
              <a:t> </a:t>
            </a:r>
            <a:r>
              <a:rPr lang="en-US" sz="2400" dirty="0" smtClean="0"/>
              <a:t>extracted in</a:t>
            </a:r>
          </a:p>
          <a:p>
            <a:r>
              <a:rPr lang="en-US" sz="2400" dirty="0"/>
              <a:t> </a:t>
            </a:r>
            <a:r>
              <a:rPr lang="en-US" sz="2400" dirty="0" smtClean="0"/>
              <a:t>    </a:t>
            </a:r>
            <a:r>
              <a:rPr lang="en-US" sz="2400" dirty="0" err="1" smtClean="0"/>
              <a:t>Rosenbluth</a:t>
            </a:r>
            <a:r>
              <a:rPr lang="en-US" sz="2400" dirty="0" smtClean="0"/>
              <a:t> and </a:t>
            </a:r>
            <a:r>
              <a:rPr lang="en-US" sz="2400" dirty="0" err="1" smtClean="0"/>
              <a:t>polarizied</a:t>
            </a:r>
            <a:r>
              <a:rPr lang="en-US" sz="2400" dirty="0" smtClean="0"/>
              <a:t> setups.</a:t>
            </a:r>
            <a:endParaRPr lang="ru-RU" sz="2400" dirty="0"/>
          </a:p>
        </p:txBody>
      </p:sp>
    </p:spTree>
    <p:extLst>
      <p:ext uri="{BB962C8B-B14F-4D97-AF65-F5344CB8AC3E}">
        <p14:creationId xmlns:p14="http://schemas.microsoft.com/office/powerpoint/2010/main" val="3211249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3" y="980727"/>
            <a:ext cx="7704856" cy="646331"/>
          </a:xfrm>
          <a:prstGeom prst="rect">
            <a:avLst/>
          </a:prstGeom>
          <a:noFill/>
        </p:spPr>
        <p:txBody>
          <a:bodyPr wrap="square" rtlCol="0">
            <a:spAutoFit/>
          </a:bodyPr>
          <a:lstStyle/>
          <a:p>
            <a:r>
              <a:rPr lang="en-US" dirty="0" smtClean="0"/>
              <a:t>In order to find experimental evidence for the processes beyond OPE one has to base on various theoretical predictions.</a:t>
            </a:r>
          </a:p>
        </p:txBody>
      </p:sp>
      <p:sp>
        <p:nvSpPr>
          <p:cNvPr id="3" name="TextBox 2"/>
          <p:cNvSpPr txBox="1"/>
          <p:nvPr/>
        </p:nvSpPr>
        <p:spPr>
          <a:xfrm>
            <a:off x="755576" y="2778077"/>
            <a:ext cx="8208912" cy="2031325"/>
          </a:xfrm>
          <a:prstGeom prst="rect">
            <a:avLst/>
          </a:prstGeom>
          <a:noFill/>
        </p:spPr>
        <p:txBody>
          <a:bodyPr wrap="square" rtlCol="0">
            <a:spAutoFit/>
          </a:bodyPr>
          <a:lstStyle/>
          <a:p>
            <a:r>
              <a:rPr lang="en-US" dirty="0" smtClean="0"/>
              <a:t>In </a:t>
            </a:r>
            <a:r>
              <a:rPr lang="en-US" dirty="0" smtClean="0">
                <a:solidFill>
                  <a:srgbClr val="FF0000"/>
                </a:solidFill>
              </a:rPr>
              <a:t>J. </a:t>
            </a:r>
            <a:r>
              <a:rPr lang="en-US" dirty="0" err="1" smtClean="0">
                <a:solidFill>
                  <a:srgbClr val="FF0000"/>
                </a:solidFill>
              </a:rPr>
              <a:t>Gunion</a:t>
            </a:r>
            <a:r>
              <a:rPr lang="en-US" dirty="0" smtClean="0">
                <a:solidFill>
                  <a:srgbClr val="FF0000"/>
                </a:solidFill>
              </a:rPr>
              <a:t>, L. </a:t>
            </a:r>
            <a:r>
              <a:rPr lang="en-US" dirty="0" err="1" smtClean="0">
                <a:solidFill>
                  <a:srgbClr val="FF0000"/>
                </a:solidFill>
              </a:rPr>
              <a:t>Stodolsky</a:t>
            </a:r>
            <a:r>
              <a:rPr lang="en-US" dirty="0" smtClean="0">
                <a:solidFill>
                  <a:srgbClr val="FF0000"/>
                </a:solidFill>
              </a:rPr>
              <a:t>, Phys. Rev. </a:t>
            </a:r>
            <a:r>
              <a:rPr lang="en-US" dirty="0" err="1" smtClean="0">
                <a:solidFill>
                  <a:srgbClr val="FF0000"/>
                </a:solidFill>
              </a:rPr>
              <a:t>Lett</a:t>
            </a:r>
            <a:r>
              <a:rPr lang="en-US" dirty="0" smtClean="0">
                <a:solidFill>
                  <a:srgbClr val="FF0000"/>
                </a:solidFill>
              </a:rPr>
              <a:t>. </a:t>
            </a:r>
            <a:r>
              <a:rPr lang="en-US" b="1" dirty="0" smtClean="0">
                <a:solidFill>
                  <a:srgbClr val="FF0000"/>
                </a:solidFill>
              </a:rPr>
              <a:t>30</a:t>
            </a:r>
            <a:r>
              <a:rPr lang="en-US" dirty="0" smtClean="0">
                <a:solidFill>
                  <a:srgbClr val="FF0000"/>
                </a:solidFill>
              </a:rPr>
              <a:t>, 345 (1973);</a:t>
            </a:r>
          </a:p>
          <a:p>
            <a:r>
              <a:rPr lang="en-US" dirty="0">
                <a:solidFill>
                  <a:srgbClr val="FF0000"/>
                </a:solidFill>
              </a:rPr>
              <a:t> </a:t>
            </a:r>
            <a:r>
              <a:rPr lang="en-US" dirty="0" smtClean="0">
                <a:solidFill>
                  <a:srgbClr val="FF0000"/>
                </a:solidFill>
              </a:rPr>
              <a:t>    V. Franco, Phys. Rev. </a:t>
            </a:r>
            <a:r>
              <a:rPr lang="en-US" b="1" dirty="0" smtClean="0">
                <a:solidFill>
                  <a:srgbClr val="FF0000"/>
                </a:solidFill>
              </a:rPr>
              <a:t>D8</a:t>
            </a:r>
            <a:r>
              <a:rPr lang="en-US" dirty="0" smtClean="0">
                <a:solidFill>
                  <a:srgbClr val="FF0000"/>
                </a:solidFill>
              </a:rPr>
              <a:t>, 826 (1973);</a:t>
            </a:r>
          </a:p>
          <a:p>
            <a:r>
              <a:rPr lang="en-US" dirty="0" smtClean="0">
                <a:solidFill>
                  <a:srgbClr val="FF0000"/>
                </a:solidFill>
              </a:rPr>
              <a:t>     N. </a:t>
            </a:r>
            <a:r>
              <a:rPr lang="en-US" dirty="0" err="1" smtClean="0">
                <a:solidFill>
                  <a:srgbClr val="FF0000"/>
                </a:solidFill>
              </a:rPr>
              <a:t>Boitsov</a:t>
            </a:r>
            <a:r>
              <a:rPr lang="en-US" dirty="0" smtClean="0">
                <a:solidFill>
                  <a:srgbClr val="FF0000"/>
                </a:solidFill>
              </a:rPr>
              <a:t>, L.A. </a:t>
            </a:r>
            <a:r>
              <a:rPr lang="en-US" dirty="0" err="1" smtClean="0">
                <a:solidFill>
                  <a:srgbClr val="FF0000"/>
                </a:solidFill>
              </a:rPr>
              <a:t>Kondratyuk</a:t>
            </a:r>
            <a:r>
              <a:rPr lang="en-US" dirty="0" smtClean="0">
                <a:solidFill>
                  <a:srgbClr val="FF0000"/>
                </a:solidFill>
              </a:rPr>
              <a:t>, and V. B. </a:t>
            </a:r>
            <a:r>
              <a:rPr lang="en-US" dirty="0" err="1" smtClean="0">
                <a:solidFill>
                  <a:srgbClr val="FF0000"/>
                </a:solidFill>
              </a:rPr>
              <a:t>Kopeliovich</a:t>
            </a:r>
            <a:r>
              <a:rPr lang="en-US" dirty="0" smtClean="0">
                <a:solidFill>
                  <a:srgbClr val="FF0000"/>
                </a:solidFill>
              </a:rPr>
              <a:t>, </a:t>
            </a:r>
            <a:r>
              <a:rPr lang="en-US" dirty="0" err="1" smtClean="0">
                <a:solidFill>
                  <a:srgbClr val="FF0000"/>
                </a:solidFill>
              </a:rPr>
              <a:t>Sov</a:t>
            </a:r>
            <a:r>
              <a:rPr lang="en-US" dirty="0" smtClean="0">
                <a:solidFill>
                  <a:srgbClr val="FF0000"/>
                </a:solidFill>
              </a:rPr>
              <a:t>. J. </a:t>
            </a:r>
            <a:r>
              <a:rPr lang="en-US" dirty="0" err="1" smtClean="0">
                <a:solidFill>
                  <a:srgbClr val="FF0000"/>
                </a:solidFill>
              </a:rPr>
              <a:t>Nucl</a:t>
            </a:r>
            <a:r>
              <a:rPr lang="en-US" dirty="0" smtClean="0">
                <a:solidFill>
                  <a:srgbClr val="FF0000"/>
                </a:solidFill>
              </a:rPr>
              <a:t>. Phys. </a:t>
            </a:r>
            <a:r>
              <a:rPr lang="en-US" b="1" dirty="0" smtClean="0">
                <a:solidFill>
                  <a:srgbClr val="FF0000"/>
                </a:solidFill>
              </a:rPr>
              <a:t>16</a:t>
            </a:r>
            <a:r>
              <a:rPr lang="en-US" dirty="0" smtClean="0">
                <a:solidFill>
                  <a:srgbClr val="FF0000"/>
                </a:solidFill>
              </a:rPr>
              <a:t>, 287 (1973);</a:t>
            </a:r>
          </a:p>
          <a:p>
            <a:pPr algn="just"/>
            <a:r>
              <a:rPr lang="en-US" dirty="0">
                <a:solidFill>
                  <a:srgbClr val="FF0000"/>
                </a:solidFill>
              </a:rPr>
              <a:t> </a:t>
            </a:r>
            <a:r>
              <a:rPr lang="en-US" dirty="0" smtClean="0">
                <a:solidFill>
                  <a:srgbClr val="FF0000"/>
                </a:solidFill>
              </a:rPr>
              <a:t>    F. M. Lev, </a:t>
            </a:r>
            <a:r>
              <a:rPr lang="en-US" dirty="0" err="1" smtClean="0">
                <a:solidFill>
                  <a:srgbClr val="FF0000"/>
                </a:solidFill>
              </a:rPr>
              <a:t>Sov</a:t>
            </a:r>
            <a:r>
              <a:rPr lang="en-US" dirty="0" smtClean="0">
                <a:solidFill>
                  <a:srgbClr val="FF0000"/>
                </a:solidFill>
              </a:rPr>
              <a:t>. J. </a:t>
            </a:r>
            <a:r>
              <a:rPr lang="en-US" dirty="0" err="1" smtClean="0">
                <a:solidFill>
                  <a:srgbClr val="FF0000"/>
                </a:solidFill>
              </a:rPr>
              <a:t>Nucl</a:t>
            </a:r>
            <a:r>
              <a:rPr lang="en-US" dirty="0" smtClean="0">
                <a:solidFill>
                  <a:srgbClr val="FF0000"/>
                </a:solidFill>
              </a:rPr>
              <a:t>. Phys. </a:t>
            </a:r>
            <a:r>
              <a:rPr lang="en-US" b="1" dirty="0" smtClean="0">
                <a:solidFill>
                  <a:srgbClr val="FF0000"/>
                </a:solidFill>
              </a:rPr>
              <a:t>21</a:t>
            </a:r>
            <a:r>
              <a:rPr lang="en-US" dirty="0" smtClean="0">
                <a:solidFill>
                  <a:srgbClr val="FF0000"/>
                </a:solidFill>
              </a:rPr>
              <a:t>, 45 (1973) </a:t>
            </a:r>
            <a:r>
              <a:rPr lang="en-US" dirty="0" smtClean="0"/>
              <a:t>it was suggested that a </a:t>
            </a:r>
            <a:r>
              <a:rPr lang="en-US" b="1" dirty="0" smtClean="0"/>
              <a:t>possible large effect from the TPE could arise at large       </a:t>
            </a:r>
            <a:r>
              <a:rPr lang="en-US" dirty="0" smtClean="0"/>
              <a:t>. In this kinematics the factor       may be compensated by the steep increase of proton form factors (FFs), if the transferred momentum is equally shared between the two photons.</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047" y="3926529"/>
            <a:ext cx="288032" cy="26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924" y="3984096"/>
            <a:ext cx="216024" cy="1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7803" y="1700808"/>
            <a:ext cx="7704856" cy="923330"/>
          </a:xfrm>
          <a:prstGeom prst="rect">
            <a:avLst/>
          </a:prstGeom>
          <a:noFill/>
        </p:spPr>
        <p:txBody>
          <a:bodyPr wrap="square" rtlCol="0">
            <a:spAutoFit/>
          </a:bodyPr>
          <a:lstStyle/>
          <a:p>
            <a:r>
              <a:rPr lang="en-US" dirty="0" smtClean="0"/>
              <a:t>First of all TPE is proportional to the target charge     , hence a nuclear target is desirable.</a:t>
            </a:r>
          </a:p>
          <a:p>
            <a:endParaRPr lang="ru-RU"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776181"/>
            <a:ext cx="218900" cy="21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457200" y="274638"/>
            <a:ext cx="8229600" cy="5619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Introduction</a:t>
            </a:r>
          </a:p>
        </p:txBody>
      </p:sp>
    </p:spTree>
    <p:extLst>
      <p:ext uri="{BB962C8B-B14F-4D97-AF65-F5344CB8AC3E}">
        <p14:creationId xmlns:p14="http://schemas.microsoft.com/office/powerpoint/2010/main" val="45813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45373"/>
            <a:ext cx="7488832" cy="1477328"/>
          </a:xfrm>
          <a:prstGeom prst="rect">
            <a:avLst/>
          </a:prstGeom>
          <a:noFill/>
        </p:spPr>
        <p:txBody>
          <a:bodyPr wrap="square" rtlCol="0">
            <a:spAutoFit/>
          </a:bodyPr>
          <a:lstStyle/>
          <a:p>
            <a:pPr algn="just"/>
            <a:r>
              <a:rPr lang="en-US" dirty="0" smtClean="0"/>
              <a:t>Suggested processes for the search of TPE contribution are the elastic lepton scattering off the proton or nuclei and the crossed channels (annihilation processes                                      and                                         ).</a:t>
            </a:r>
          </a:p>
          <a:p>
            <a:pPr algn="just"/>
            <a:r>
              <a:rPr lang="en-US" dirty="0" smtClean="0"/>
              <a:t>The </a:t>
            </a:r>
            <a:r>
              <a:rPr lang="en-US" dirty="0" err="1" smtClean="0"/>
              <a:t>unpolarized</a:t>
            </a:r>
            <a:r>
              <a:rPr lang="en-US" dirty="0" smtClean="0"/>
              <a:t> elastic scattering provides signatures which give  model independent information on the presence of TPE:</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567191"/>
            <a:ext cx="1642517" cy="23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567191"/>
            <a:ext cx="1891878" cy="2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2924944"/>
            <a:ext cx="7488832" cy="1200329"/>
          </a:xfrm>
          <a:prstGeom prst="rect">
            <a:avLst/>
          </a:prstGeom>
          <a:noFill/>
        </p:spPr>
        <p:txBody>
          <a:bodyPr wrap="square" rtlCol="0">
            <a:spAutoFit/>
          </a:bodyPr>
          <a:lstStyle/>
          <a:p>
            <a:pPr algn="just"/>
            <a:r>
              <a:rPr lang="en-US" dirty="0" smtClean="0"/>
              <a:t>1. Non-</a:t>
            </a:r>
            <a:r>
              <a:rPr lang="en-US" dirty="0" err="1" smtClean="0"/>
              <a:t>linearities</a:t>
            </a:r>
            <a:r>
              <a:rPr lang="en-US" dirty="0" smtClean="0"/>
              <a:t> in the </a:t>
            </a:r>
            <a:r>
              <a:rPr lang="en-US" dirty="0" err="1" smtClean="0"/>
              <a:t>Rosenbluth</a:t>
            </a:r>
            <a:r>
              <a:rPr lang="en-US" dirty="0" smtClean="0"/>
              <a:t> plot, i.e., in the reduced cross section versus       at fixed         where                                                 is the linear polarization of the virtual photon,                     ,         is the proton mass, and      s  is the angle of the scattered electron in the laboratory (lab) reference frame.</a:t>
            </a:r>
            <a:endParaRPr lang="ru-RU"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7047" y="3284985"/>
            <a:ext cx="173591"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154" y="3257113"/>
            <a:ext cx="288032" cy="26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944" y="3257113"/>
            <a:ext cx="3111170" cy="28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2779" y="3573478"/>
            <a:ext cx="1154443" cy="20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925" y="3579572"/>
            <a:ext cx="223309" cy="17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1661" y="3790228"/>
            <a:ext cx="127909"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4725144"/>
            <a:ext cx="6083332" cy="369332"/>
          </a:xfrm>
          <a:prstGeom prst="rect">
            <a:avLst/>
          </a:prstGeom>
          <a:noFill/>
        </p:spPr>
        <p:txBody>
          <a:bodyPr wrap="none" rtlCol="0">
            <a:spAutoFit/>
          </a:bodyPr>
          <a:lstStyle/>
          <a:p>
            <a:r>
              <a:rPr lang="en-US" dirty="0" smtClean="0"/>
              <a:t>2. Non-vanishing lepton-charge asymmetry which is defined as:</a:t>
            </a:r>
            <a:endParaRPr lang="ru-RU" dirty="0"/>
          </a:p>
        </p:txBody>
      </p:sp>
      <p:pic>
        <p:nvPicPr>
          <p:cNvPr id="308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1609" y="5229200"/>
            <a:ext cx="6660782" cy="101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2"/>
          <p:cNvSpPr txBox="1">
            <a:spLocks noChangeArrowheads="1"/>
          </p:cNvSpPr>
          <p:nvPr/>
        </p:nvSpPr>
        <p:spPr>
          <a:xfrm>
            <a:off x="457200" y="274638"/>
            <a:ext cx="8229600" cy="56197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Introduction</a:t>
            </a:r>
            <a:endParaRPr lang="ru-RU" sz="2800" dirty="0"/>
          </a:p>
        </p:txBody>
      </p:sp>
    </p:spTree>
    <p:extLst>
      <p:ext uri="{BB962C8B-B14F-4D97-AF65-F5344CB8AC3E}">
        <p14:creationId xmlns:p14="http://schemas.microsoft.com/office/powerpoint/2010/main" val="428635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18"/>
          <p:cNvSpPr>
            <a:spLocks noChangeArrowheads="1"/>
          </p:cNvSpPr>
          <p:nvPr/>
        </p:nvSpPr>
        <p:spPr bwMode="auto">
          <a:xfrm>
            <a:off x="179388" y="2852738"/>
            <a:ext cx="7777162" cy="10080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098" name="Rectangle 2"/>
          <p:cNvSpPr>
            <a:spLocks noGrp="1" noChangeArrowheads="1"/>
          </p:cNvSpPr>
          <p:nvPr>
            <p:ph type="title"/>
          </p:nvPr>
        </p:nvSpPr>
        <p:spPr>
          <a:xfrm>
            <a:off x="457200" y="274638"/>
            <a:ext cx="8229600" cy="561975"/>
          </a:xfrm>
        </p:spPr>
        <p:txBody>
          <a:bodyPr>
            <a:normAutofit/>
          </a:bodyPr>
          <a:lstStyle/>
          <a:p>
            <a:r>
              <a:rPr lang="en-US" sz="2800" dirty="0" smtClean="0"/>
              <a:t>Introduction: Notations</a:t>
            </a:r>
            <a:endParaRPr lang="ru-RU" sz="2800" dirty="0"/>
          </a:p>
        </p:txBody>
      </p:sp>
      <p:sp>
        <p:nvSpPr>
          <p:cNvPr id="4099" name="Rectangle 3"/>
          <p:cNvSpPr>
            <a:spLocks noGrp="1" noChangeArrowheads="1"/>
          </p:cNvSpPr>
          <p:nvPr>
            <p:ph type="body" idx="1"/>
          </p:nvPr>
        </p:nvSpPr>
        <p:spPr>
          <a:xfrm>
            <a:off x="457200" y="908050"/>
            <a:ext cx="8229600" cy="5218113"/>
          </a:xfrm>
        </p:spPr>
        <p:txBody>
          <a:bodyPr/>
          <a:lstStyle/>
          <a:p>
            <a:pPr>
              <a:buFontTx/>
              <a:buNone/>
            </a:pPr>
            <a:r>
              <a:rPr lang="en-US" u="sng" dirty="0"/>
              <a:t>1. </a:t>
            </a:r>
            <a:r>
              <a:rPr lang="en-US" u="sng" dirty="0" err="1"/>
              <a:t>Rosenbluth</a:t>
            </a:r>
            <a:r>
              <a:rPr lang="en-US" u="sng" dirty="0"/>
              <a:t> method:</a:t>
            </a:r>
            <a:endParaRPr lang="ru-RU" u="sng" dirty="0"/>
          </a:p>
        </p:txBody>
      </p:sp>
      <p:pic>
        <p:nvPicPr>
          <p:cNvPr id="4103" name="Picture 7" descr="SigmaMott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2305050" cy="93503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00213"/>
            <a:ext cx="1368425" cy="7080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igmaRedD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221163"/>
            <a:ext cx="3527425" cy="801687"/>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UnpolarizedBornFormulaMarke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2857500"/>
            <a:ext cx="7488238" cy="10033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Sigma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5300663"/>
            <a:ext cx="5040313" cy="414337"/>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ChangeArrowheads="1"/>
          </p:cNvSpPr>
          <p:nvPr/>
        </p:nvSpPr>
        <p:spPr bwMode="auto">
          <a:xfrm>
            <a:off x="107950" y="5157788"/>
            <a:ext cx="5400675" cy="7921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4117" name="Picture 21" descr="e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6165850"/>
            <a:ext cx="4608512" cy="4318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908050"/>
            <a:ext cx="3543300" cy="1825625"/>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4221163"/>
            <a:ext cx="3168650"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39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Grp="1" noChangeArrowheads="1"/>
          </p:cNvSpPr>
          <p:nvPr>
            <p:ph type="body" idx="1"/>
          </p:nvPr>
        </p:nvSpPr>
        <p:spPr>
          <a:xfrm>
            <a:off x="457200" y="908050"/>
            <a:ext cx="8229600" cy="5218113"/>
          </a:xfrm>
          <a:noFill/>
          <a:ln/>
        </p:spPr>
        <p:txBody>
          <a:bodyPr/>
          <a:lstStyle/>
          <a:p>
            <a:pPr>
              <a:buFontTx/>
              <a:buNone/>
            </a:pPr>
            <a:r>
              <a:rPr lang="ru-RU" u="sng"/>
              <a:t>2</a:t>
            </a:r>
            <a:r>
              <a:rPr lang="en-US" u="sng"/>
              <a:t>. Polarized cross section:</a:t>
            </a:r>
            <a:endParaRPr lang="ru-RU" u="sng"/>
          </a:p>
        </p:txBody>
      </p:sp>
      <p:pic>
        <p:nvPicPr>
          <p:cNvPr id="22538" name="Picture 10" descr="Sigma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213"/>
            <a:ext cx="5986462" cy="773112"/>
          </a:xfrm>
          <a:prstGeom prst="rect">
            <a:avLst/>
          </a:prstGeom>
          <a:noFill/>
          <a:extLst>
            <a:ext uri="{909E8E84-426E-40DD-AFC4-6F175D3DCCD1}">
              <a14:hiddenFill xmlns:a14="http://schemas.microsoft.com/office/drawing/2010/main">
                <a:solidFill>
                  <a:srgbClr val="FFFFFF"/>
                </a:solidFill>
              </a14:hiddenFill>
            </a:ext>
          </a:extLst>
        </p:spPr>
      </p:pic>
      <p:pic>
        <p:nvPicPr>
          <p:cNvPr id="22539" name="Picture 11" descr="Sigma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36838"/>
            <a:ext cx="6264275" cy="777875"/>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PolarizedScattering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429000"/>
            <a:ext cx="3641725" cy="1409700"/>
          </a:xfrm>
          <a:prstGeom prst="rect">
            <a:avLst/>
          </a:prstGeom>
          <a:noFill/>
          <a:extLst>
            <a:ext uri="{909E8E84-426E-40DD-AFC4-6F175D3DCCD1}">
              <a14:hiddenFill xmlns:a14="http://schemas.microsoft.com/office/drawing/2010/main">
                <a:solidFill>
                  <a:srgbClr val="FFFFFF"/>
                </a:solidFill>
              </a14:hiddenFill>
            </a:ext>
          </a:extLst>
        </p:spPr>
      </p:pic>
      <p:sp>
        <p:nvSpPr>
          <p:cNvPr id="22543" name="Rectangle 15"/>
          <p:cNvSpPr>
            <a:spLocks noChangeArrowheads="1"/>
          </p:cNvSpPr>
          <p:nvPr/>
        </p:nvSpPr>
        <p:spPr bwMode="auto">
          <a:xfrm>
            <a:off x="539750" y="4868863"/>
            <a:ext cx="6769100" cy="1728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2544" name="Picture 16" descr="RatioPolariz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084763"/>
            <a:ext cx="6408737" cy="1257300"/>
          </a:xfrm>
          <a:prstGeom prst="rect">
            <a:avLst/>
          </a:prstGeom>
          <a:noFill/>
          <a:extLst>
            <a:ext uri="{909E8E84-426E-40DD-AFC4-6F175D3DCCD1}">
              <a14:hiddenFill xmlns:a14="http://schemas.microsoft.com/office/drawing/2010/main">
                <a:solidFill>
                  <a:srgbClr val="FFFFFF"/>
                </a:solidFill>
              </a14:hiddenFill>
            </a:ext>
          </a:extLst>
        </p:spPr>
      </p:pic>
      <p:sp>
        <p:nvSpPr>
          <p:cNvPr id="22546" name="Text Box 18"/>
          <p:cNvSpPr txBox="1">
            <a:spLocks noChangeArrowheads="1"/>
          </p:cNvSpPr>
          <p:nvPr/>
        </p:nvSpPr>
        <p:spPr bwMode="auto">
          <a:xfrm>
            <a:off x="1331913" y="3716338"/>
            <a:ext cx="3778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a:t>А. И. Ахиезер, М. П. Рекало, </a:t>
            </a:r>
            <a:endParaRPr lang="en-US" b="1"/>
          </a:p>
          <a:p>
            <a:r>
              <a:rPr lang="ru-RU" b="1"/>
              <a:t>Доклады Академии Наук СССР,</a:t>
            </a:r>
            <a:endParaRPr lang="en-US" b="1"/>
          </a:p>
          <a:p>
            <a:r>
              <a:rPr lang="ru-RU" b="1"/>
              <a:t>т. 180, № 5, стр. 1081, 1968 г.</a:t>
            </a:r>
          </a:p>
        </p:txBody>
      </p:sp>
      <p:sp>
        <p:nvSpPr>
          <p:cNvPr id="12" name="Rectangle 2"/>
          <p:cNvSpPr>
            <a:spLocks noGrp="1" noChangeArrowheads="1"/>
          </p:cNvSpPr>
          <p:nvPr>
            <p:ph type="title"/>
          </p:nvPr>
        </p:nvSpPr>
        <p:spPr>
          <a:xfrm>
            <a:off x="457200" y="274638"/>
            <a:ext cx="8229600" cy="561975"/>
          </a:xfrm>
        </p:spPr>
        <p:txBody>
          <a:bodyPr>
            <a:normAutofit/>
          </a:bodyPr>
          <a:lstStyle/>
          <a:p>
            <a:r>
              <a:rPr lang="en-US" sz="2800" dirty="0" smtClean="0"/>
              <a:t>Introduction: Notations</a:t>
            </a:r>
            <a:endParaRPr lang="ru-RU" sz="2800" dirty="0"/>
          </a:p>
        </p:txBody>
      </p:sp>
    </p:spTree>
    <p:extLst>
      <p:ext uri="{BB962C8B-B14F-4D97-AF65-F5344CB8AC3E}">
        <p14:creationId xmlns:p14="http://schemas.microsoft.com/office/powerpoint/2010/main" val="717108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a:xfrm>
            <a:off x="457200" y="274638"/>
            <a:ext cx="8229600" cy="561975"/>
          </a:xfrm>
          <a:noFill/>
          <a:ln/>
        </p:spPr>
        <p:txBody>
          <a:bodyPr/>
          <a:lstStyle/>
          <a:p>
            <a:pPr algn="l"/>
            <a:r>
              <a:rPr lang="en-US" sz="2800"/>
              <a:t>Radiative corrections</a:t>
            </a:r>
            <a:endParaRPr lang="ru-RU" sz="2800"/>
          </a:p>
        </p:txBody>
      </p:sp>
      <p:pic>
        <p:nvPicPr>
          <p:cNvPr id="29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60350"/>
            <a:ext cx="1944688" cy="1658938"/>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20713"/>
            <a:ext cx="21780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1989138"/>
            <a:ext cx="1944687" cy="149225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575" y="1989138"/>
            <a:ext cx="1943100" cy="1479550"/>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988" y="3573463"/>
            <a:ext cx="1943100" cy="1512887"/>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575" y="3573463"/>
            <a:ext cx="1943100" cy="1500187"/>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25" y="2636838"/>
            <a:ext cx="144462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4438" y="5229225"/>
            <a:ext cx="20161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9710"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463" y="5229225"/>
            <a:ext cx="2017712" cy="143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23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250825" y="260350"/>
            <a:ext cx="8686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a:solidFill>
                  <a:schemeClr val="tx2"/>
                </a:solidFill>
              </a:rPr>
              <a:t>Radiative corrections: initial electron b</a:t>
            </a:r>
            <a:r>
              <a:rPr lang="ru-RU" sz="2800">
                <a:solidFill>
                  <a:schemeClr val="tx2"/>
                </a:solidFill>
              </a:rPr>
              <a:t>remsstrahlung </a:t>
            </a:r>
          </a:p>
        </p:txBody>
      </p:sp>
      <p:pic>
        <p:nvPicPr>
          <p:cNvPr id="317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052513"/>
            <a:ext cx="2376487" cy="1824037"/>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412875"/>
            <a:ext cx="1600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141663"/>
            <a:ext cx="58864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652963"/>
            <a:ext cx="7920038" cy="706437"/>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5445125"/>
            <a:ext cx="5040312" cy="515938"/>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6027738"/>
            <a:ext cx="4681537" cy="830262"/>
          </a:xfrm>
          <a:prstGeom prst="rect">
            <a:avLst/>
          </a:prstGeom>
          <a:noFill/>
          <a:extLst>
            <a:ext uri="{909E8E84-426E-40DD-AFC4-6F175D3DCCD1}">
              <a14:hiddenFill xmlns:a14="http://schemas.microsoft.com/office/drawing/2010/main">
                <a:solidFill>
                  <a:srgbClr val="FFFFFF"/>
                </a:solidFill>
              </a14:hiddenFill>
            </a:ext>
          </a:extLst>
        </p:spPr>
      </p:pic>
      <p:sp>
        <p:nvSpPr>
          <p:cNvPr id="31756" name="Rectangle 12"/>
          <p:cNvSpPr>
            <a:spLocks noChangeArrowheads="1"/>
          </p:cNvSpPr>
          <p:nvPr/>
        </p:nvSpPr>
        <p:spPr bwMode="auto">
          <a:xfrm>
            <a:off x="1547813" y="3068638"/>
            <a:ext cx="6119812" cy="1296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1338192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45125"/>
            <a:ext cx="8497887" cy="1071563"/>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76700"/>
            <a:ext cx="3382963" cy="998538"/>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p:cNvSpPr>
            <a:spLocks noChangeArrowheads="1"/>
          </p:cNvSpPr>
          <p:nvPr/>
        </p:nvSpPr>
        <p:spPr bwMode="auto">
          <a:xfrm>
            <a:off x="250825" y="260350"/>
            <a:ext cx="8686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a:solidFill>
                  <a:schemeClr val="tx2"/>
                </a:solidFill>
              </a:rPr>
              <a:t>Radiative corrections: two-photon exchange</a:t>
            </a:r>
            <a:endParaRPr lang="ru-RU" sz="2800">
              <a:solidFill>
                <a:schemeClr val="tx2"/>
              </a:solidFill>
            </a:endParaRPr>
          </a:p>
        </p:txBody>
      </p:sp>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36613"/>
            <a:ext cx="3600450" cy="2455862"/>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868863"/>
            <a:ext cx="1979613" cy="344487"/>
          </a:xfrm>
          <a:prstGeom prst="rect">
            <a:avLst/>
          </a:prstGeom>
          <a:noFill/>
          <a:extLst>
            <a:ext uri="{909E8E84-426E-40DD-AFC4-6F175D3DCCD1}">
              <a14:hiddenFill xmlns:a14="http://schemas.microsoft.com/office/drawing/2010/main">
                <a:solidFill>
                  <a:srgbClr val="FFFFFF"/>
                </a:solidFill>
              </a14:hiddenFill>
            </a:ext>
          </a:extLst>
        </p:spPr>
      </p:pic>
      <p:pic>
        <p:nvPicPr>
          <p:cNvPr id="3380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5229225"/>
            <a:ext cx="1044575" cy="304800"/>
          </a:xfrm>
          <a:prstGeom prst="rect">
            <a:avLst/>
          </a:prstGeom>
          <a:noFill/>
          <a:extLst>
            <a:ext uri="{909E8E84-426E-40DD-AFC4-6F175D3DCCD1}">
              <a14:hiddenFill xmlns:a14="http://schemas.microsoft.com/office/drawing/2010/main">
                <a:solidFill>
                  <a:srgbClr val="FFFFFF"/>
                </a:solidFill>
              </a14:hiddenFill>
            </a:ext>
          </a:extLst>
        </p:spPr>
      </p:pic>
      <p:sp>
        <p:nvSpPr>
          <p:cNvPr id="33804" name="Line 12"/>
          <p:cNvSpPr>
            <a:spLocks noChangeShapeType="1"/>
          </p:cNvSpPr>
          <p:nvPr/>
        </p:nvSpPr>
        <p:spPr bwMode="auto">
          <a:xfrm flipV="1">
            <a:off x="611188" y="3213100"/>
            <a:ext cx="7207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805" name="Line 13"/>
          <p:cNvSpPr>
            <a:spLocks noChangeShapeType="1"/>
          </p:cNvSpPr>
          <p:nvPr/>
        </p:nvSpPr>
        <p:spPr bwMode="auto">
          <a:xfrm flipV="1">
            <a:off x="684213" y="3213100"/>
            <a:ext cx="18002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3380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7050" y="2708275"/>
            <a:ext cx="2127250" cy="2305050"/>
          </a:xfrm>
          <a:prstGeom prst="rect">
            <a:avLst/>
          </a:prstGeom>
          <a:noFill/>
          <a:extLst>
            <a:ext uri="{909E8E84-426E-40DD-AFC4-6F175D3DCCD1}">
              <a14:hiddenFill xmlns:a14="http://schemas.microsoft.com/office/drawing/2010/main">
                <a:solidFill>
                  <a:srgbClr val="FFFFFF"/>
                </a:solidFill>
              </a14:hiddenFill>
            </a:ext>
          </a:extLst>
        </p:spPr>
      </p:pic>
      <p:sp>
        <p:nvSpPr>
          <p:cNvPr id="33808" name="Rectangle 16"/>
          <p:cNvSpPr>
            <a:spLocks noChangeArrowheads="1"/>
          </p:cNvSpPr>
          <p:nvPr/>
        </p:nvSpPr>
        <p:spPr bwMode="auto">
          <a:xfrm>
            <a:off x="250825" y="5661025"/>
            <a:ext cx="8713788"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3380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981075"/>
            <a:ext cx="38862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3381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638" y="3860800"/>
            <a:ext cx="264795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34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3600</TotalTime>
  <Words>908</Words>
  <Application>Microsoft Office PowerPoint</Application>
  <PresentationFormat>Экран (4:3)</PresentationFormat>
  <Paragraphs>90</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Search for two-photon effects in charge asymmetry measurements from electron and positron scattering on nucleon and nuclei</vt:lpstr>
      <vt:lpstr>Introduction</vt:lpstr>
      <vt:lpstr>Презентация PowerPoint</vt:lpstr>
      <vt:lpstr>Презентация PowerPoint</vt:lpstr>
      <vt:lpstr>Introduction: Notations</vt:lpstr>
      <vt:lpstr>Introduction: Notations</vt:lpstr>
      <vt:lpstr>Radiative corrections</vt:lpstr>
      <vt:lpstr>Презентация PowerPoint</vt:lpstr>
      <vt:lpstr>Презентация PowerPoint</vt:lpstr>
      <vt:lpstr>Contribution to unpolarized cross section</vt:lpstr>
      <vt:lpstr>Contribution to ratio of polarized cross sections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two-photon effects in charge asymmetry measurements from electron and positron scattering on nucleon and nuclei</dc:title>
  <dc:creator>Sai</dc:creator>
  <cp:lastModifiedBy>sai</cp:lastModifiedBy>
  <cp:revision>39</cp:revision>
  <dcterms:created xsi:type="dcterms:W3CDTF">2012-07-03T07:50:02Z</dcterms:created>
  <dcterms:modified xsi:type="dcterms:W3CDTF">2012-07-10T09:19:30Z</dcterms:modified>
</cp:coreProperties>
</file>