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256" r:id="rId2"/>
    <p:sldId id="324" r:id="rId3"/>
    <p:sldId id="274" r:id="rId4"/>
    <p:sldId id="322" r:id="rId5"/>
    <p:sldId id="325" r:id="rId6"/>
    <p:sldId id="339" r:id="rId7"/>
    <p:sldId id="321" r:id="rId8"/>
    <p:sldId id="338" r:id="rId9"/>
    <p:sldId id="294" r:id="rId10"/>
    <p:sldId id="264" r:id="rId11"/>
    <p:sldId id="263" r:id="rId12"/>
    <p:sldId id="292" r:id="rId13"/>
    <p:sldId id="337" r:id="rId14"/>
    <p:sldId id="293" r:id="rId15"/>
    <p:sldId id="323" r:id="rId16"/>
    <p:sldId id="265" r:id="rId17"/>
    <p:sldId id="268" r:id="rId18"/>
    <p:sldId id="343" r:id="rId19"/>
    <p:sldId id="283" r:id="rId20"/>
    <p:sldId id="305" r:id="rId21"/>
    <p:sldId id="306" r:id="rId22"/>
    <p:sldId id="326" r:id="rId23"/>
    <p:sldId id="304" r:id="rId24"/>
    <p:sldId id="328" r:id="rId25"/>
    <p:sldId id="301" r:id="rId26"/>
    <p:sldId id="327" r:id="rId27"/>
    <p:sldId id="329" r:id="rId28"/>
    <p:sldId id="269" r:id="rId29"/>
    <p:sldId id="275" r:id="rId30"/>
    <p:sldId id="282" r:id="rId31"/>
    <p:sldId id="332" r:id="rId32"/>
    <p:sldId id="278" r:id="rId33"/>
    <p:sldId id="331" r:id="rId34"/>
    <p:sldId id="333" r:id="rId35"/>
    <p:sldId id="334" r:id="rId36"/>
    <p:sldId id="336" r:id="rId37"/>
    <p:sldId id="335" r:id="rId38"/>
    <p:sldId id="279" r:id="rId39"/>
    <p:sldId id="300" r:id="rId40"/>
    <p:sldId id="284" r:id="rId41"/>
    <p:sldId id="277" r:id="rId42"/>
    <p:sldId id="276" r:id="rId43"/>
    <p:sldId id="285" r:id="rId44"/>
    <p:sldId id="344" r:id="rId45"/>
    <p:sldId id="340" r:id="rId46"/>
    <p:sldId id="341" r:id="rId47"/>
    <p:sldId id="342" r:id="rId48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06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87846" autoAdjust="0"/>
  </p:normalViewPr>
  <p:slideViewPr>
    <p:cSldViewPr snapToGrid="0">
      <p:cViewPr>
        <p:scale>
          <a:sx n="80" d="100"/>
          <a:sy n="80" d="100"/>
        </p:scale>
        <p:origin x="-72" y="-2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2CD70D-64A7-496A-B8EA-6E12D20938D6}" type="datetimeFigureOut">
              <a:rPr lang="ru-RU" smtClean="0"/>
              <a:t>26.12.2012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C02878-DF15-4322-9892-3C135F3672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46742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8A70F6-80E4-48DF-AA08-5AE315B8DE5E}" type="datetimeFigureOut">
              <a:rPr lang="ru-RU" smtClean="0"/>
              <a:t>26.12.2012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1854BB-93C5-43A4-A7E7-D25BDCFE9E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6194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1854BB-93C5-43A4-A7E7-D25BDCFE9E4B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3284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D0020AF0-13AD-42C2-A4B9-72665F95707B}" type="slidenum">
              <a:rPr lang="en-US" sz="1200"/>
              <a:pPr/>
              <a:t>44</a:t>
            </a:fld>
            <a:endParaRPr lang="en-US" sz="1200"/>
          </a:p>
        </p:txBody>
      </p:sp>
      <p:sp>
        <p:nvSpPr>
          <p:cNvPr id="471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Evgeny Kryshen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Физика столкновений тяжелых ионов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1B3C0-0E95-4FD5-A3A5-0757E699D6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0406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Evgeny Kryshen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Физика столкновений тяжелых ионов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1B3C0-0E95-4FD5-A3A5-0757E699D6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9628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Evgeny Kryshen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Физика столкновений тяжелых ионов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1B3C0-0E95-4FD5-A3A5-0757E699D6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04068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764704"/>
            <a:ext cx="9144000" cy="583264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0" y="6597352"/>
            <a:ext cx="2133600" cy="260648"/>
          </a:xfrm>
        </p:spPr>
        <p:txBody>
          <a:bodyPr/>
          <a:lstStyle/>
          <a:p>
            <a:r>
              <a:rPr lang="ru-RU" smtClean="0"/>
              <a:t>Evgeny Kryshen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123728" y="6597352"/>
            <a:ext cx="4896544" cy="260648"/>
          </a:xfrm>
        </p:spPr>
        <p:txBody>
          <a:bodyPr/>
          <a:lstStyle/>
          <a:p>
            <a:r>
              <a:rPr lang="ru-RU" smtClean="0"/>
              <a:t>Физика столкновений тяжелых ионов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07292" y="6597352"/>
            <a:ext cx="2133600" cy="285022"/>
          </a:xfrm>
        </p:spPr>
        <p:txBody>
          <a:bodyPr/>
          <a:lstStyle/>
          <a:p>
            <a:fld id="{F141B3C0-0E95-4FD5-A3A5-0757E699D670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0" y="764704"/>
            <a:ext cx="9144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 userDrawn="1"/>
        </p:nvCxnSpPr>
        <p:spPr>
          <a:xfrm>
            <a:off x="0" y="6597352"/>
            <a:ext cx="9144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74983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Evgeny Kryshen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Физика столкновений тяжелых ионов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1B3C0-0E95-4FD5-A3A5-0757E699D6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4023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Evgeny Kryshen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Физика столкновений тяжелых ионов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1B3C0-0E95-4FD5-A3A5-0757E699D6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4466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Evgeny Kryshen</a:t>
            </a: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Физика столкновений тяжелых ионов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1B3C0-0E95-4FD5-A3A5-0757E699D6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70887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Evgeny Kryshen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Физика столкновений тяжелых ионов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1B3C0-0E95-4FD5-A3A5-0757E699D6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5373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Evgeny Kryshen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Физика столкновений тяжелых ионов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1B3C0-0E95-4FD5-A3A5-0757E699D6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0235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Evgeny Kryshen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Физика столкновений тяжелых ионов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1B3C0-0E95-4FD5-A3A5-0757E699D6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3534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Evgeny Kryshen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Физика столкновений тяжелых ионов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1B3C0-0E95-4FD5-A3A5-0757E699D6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70556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Evgeny Kryshen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Физика столкновений тяжелых ионов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41B3C0-0E95-4FD5-A3A5-0757E699D6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2921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link.aps.org/doi/10.1103/PhysRevC.85.064914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e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gif"/><Relationship Id="rId2" Type="http://schemas.openxmlformats.org/officeDocument/2006/relationships/image" Target="../media/image86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gif"/><Relationship Id="rId2" Type="http://schemas.openxmlformats.org/officeDocument/2006/relationships/image" Target="../media/image88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45221" y="2243289"/>
            <a:ext cx="7034184" cy="1560226"/>
          </a:xfrm>
        </p:spPr>
        <p:txBody>
          <a:bodyPr/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Физика столкновений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тяжелых ионов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39159" y="4086990"/>
            <a:ext cx="6400800" cy="982160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Е. </a:t>
            </a:r>
            <a:r>
              <a:rPr lang="ru-RU" dirty="0" err="1" smtClean="0">
                <a:solidFill>
                  <a:schemeClr val="tx1"/>
                </a:solidFill>
              </a:rPr>
              <a:t>Крышень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Научная сессия ОФВЭ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25 декабря 2012</a:t>
            </a:r>
            <a:endParaRPr lang="en-US" dirty="0">
              <a:solidFill>
                <a:schemeClr val="tx1"/>
              </a:solidFill>
            </a:endParaRPr>
          </a:p>
          <a:p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207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Baryon-to-meson ratio: p/</a:t>
            </a:r>
            <a:r>
              <a:rPr lang="en-US" dirty="0">
                <a:latin typeface="Symbol" pitchFamily="18" charset="2"/>
              </a:rPr>
              <a:t>p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0" y="4918798"/>
                <a:ext cx="9144000" cy="1366591"/>
              </a:xfrm>
            </p:spPr>
            <p:txBody>
              <a:bodyPr>
                <a:noAutofit/>
              </a:bodyPr>
              <a:lstStyle/>
              <a:p>
                <a:r>
                  <a:rPr lang="en-US" sz="1800" dirty="0">
                    <a:latin typeface="+mj-lt"/>
                  </a:rPr>
                  <a:t>p/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800" i="1" dirty="0" smtClean="0">
                        <a:latin typeface="Cambria Math"/>
                      </a:rPr>
                      <m:t>π</m:t>
                    </m:r>
                  </m:oMath>
                </a14:m>
                <a:r>
                  <a:rPr lang="en-US" sz="1800" dirty="0">
                    <a:latin typeface="+mj-lt"/>
                  </a:rPr>
                  <a:t> ratio at </a:t>
                </a:r>
                <a:r>
                  <a:rPr lang="en-US" sz="1800" i="1" dirty="0" err="1">
                    <a:latin typeface="+mj-lt"/>
                  </a:rPr>
                  <a:t>p</a:t>
                </a:r>
                <a:r>
                  <a:rPr lang="en-US" sz="1800" baseline="-25000" dirty="0" err="1">
                    <a:latin typeface="+mj-lt"/>
                  </a:rPr>
                  <a:t>T</a:t>
                </a:r>
                <a:r>
                  <a:rPr lang="en-US" sz="1800" dirty="0">
                    <a:latin typeface="+mj-lt"/>
                  </a:rPr>
                  <a:t> ≈ 3 GeV/</a:t>
                </a:r>
                <a:r>
                  <a:rPr lang="en-US" sz="1800" i="1" dirty="0">
                    <a:latin typeface="+mj-lt"/>
                  </a:rPr>
                  <a:t>c</a:t>
                </a:r>
                <a:r>
                  <a:rPr lang="en-US" sz="1800" dirty="0">
                    <a:latin typeface="+mj-lt"/>
                  </a:rPr>
                  <a:t> in 0–5% central </a:t>
                </a:r>
                <a:r>
                  <a:rPr lang="en-US" sz="1800" dirty="0" err="1" smtClean="0">
                    <a:latin typeface="+mj-lt"/>
                  </a:rPr>
                  <a:t>Pb-Pb</a:t>
                </a:r>
                <a:r>
                  <a:rPr lang="en-US" sz="1800" dirty="0" smtClean="0">
                    <a:latin typeface="+mj-lt"/>
                  </a:rPr>
                  <a:t> </a:t>
                </a:r>
                <a:r>
                  <a:rPr lang="en-US" sz="1800" dirty="0">
                    <a:latin typeface="+mj-lt"/>
                  </a:rPr>
                  <a:t>collisions factor </a:t>
                </a:r>
                <a:r>
                  <a:rPr lang="en-US" sz="1800" dirty="0" smtClean="0">
                    <a:latin typeface="+mj-lt"/>
                  </a:rPr>
                  <a:t>~3 </a:t>
                </a:r>
                <a:r>
                  <a:rPr lang="en-US" sz="1800" dirty="0">
                    <a:latin typeface="+mj-lt"/>
                  </a:rPr>
                  <a:t>higher than in </a:t>
                </a:r>
                <a:r>
                  <a:rPr lang="en-US" sz="1800" dirty="0" err="1">
                    <a:latin typeface="+mj-lt"/>
                  </a:rPr>
                  <a:t>pp</a:t>
                </a:r>
                <a:endParaRPr lang="en-US" sz="1800" dirty="0">
                  <a:latin typeface="+mj-lt"/>
                </a:endParaRPr>
              </a:p>
              <a:p>
                <a:r>
                  <a:rPr lang="en-US" sz="1800" dirty="0"/>
                  <a:t>t</a:t>
                </a:r>
                <a:r>
                  <a:rPr lang="en-US" sz="1800" dirty="0" smtClean="0"/>
                  <a:t>he </a:t>
                </a:r>
                <a:r>
                  <a:rPr lang="en-US" sz="1800" dirty="0"/>
                  <a:t>maximum of the ratio is shifted to higher </a:t>
                </a:r>
                <a:r>
                  <a:rPr lang="en-US" sz="1800" i="1" dirty="0" err="1"/>
                  <a:t>p</a:t>
                </a:r>
                <a:r>
                  <a:rPr lang="en-US" sz="1800" baseline="-25000" dirty="0" err="1"/>
                  <a:t>T</a:t>
                </a:r>
                <a:r>
                  <a:rPr lang="en-US" sz="1800" dirty="0"/>
                  <a:t> with respect to RHIC measurements</a:t>
                </a:r>
                <a:endParaRPr lang="en-US" sz="1800" dirty="0" smtClean="0">
                  <a:latin typeface="+mj-lt"/>
                </a:endParaRPr>
              </a:p>
              <a:p>
                <a:r>
                  <a:rPr lang="en-US" sz="1800" dirty="0" smtClean="0">
                    <a:latin typeface="+mj-lt"/>
                  </a:rPr>
                  <a:t>at </a:t>
                </a:r>
                <a:r>
                  <a:rPr lang="en-US" sz="1800" i="1" dirty="0" err="1" smtClean="0">
                    <a:latin typeface="+mj-lt"/>
                  </a:rPr>
                  <a:t>p</a:t>
                </a:r>
                <a:r>
                  <a:rPr lang="en-US" sz="1800" baseline="-25000" dirty="0" err="1" smtClean="0">
                    <a:latin typeface="+mj-lt"/>
                  </a:rPr>
                  <a:t>T</a:t>
                </a:r>
                <a:r>
                  <a:rPr lang="en-US" sz="1800" dirty="0" smtClean="0">
                    <a:latin typeface="+mj-lt"/>
                  </a:rPr>
                  <a:t> above ~ 10 GeV/</a:t>
                </a:r>
                <a:r>
                  <a:rPr lang="en-US" sz="1800" i="1" dirty="0" smtClean="0">
                    <a:latin typeface="+mj-lt"/>
                  </a:rPr>
                  <a:t>c</a:t>
                </a:r>
                <a:r>
                  <a:rPr lang="en-US" sz="1800" dirty="0" smtClean="0">
                    <a:latin typeface="+mj-lt"/>
                  </a:rPr>
                  <a:t> back to the “normal” </a:t>
                </a:r>
                <a:r>
                  <a:rPr lang="en-US" sz="1800" dirty="0" err="1" smtClean="0">
                    <a:latin typeface="+mj-lt"/>
                  </a:rPr>
                  <a:t>pp</a:t>
                </a:r>
                <a:r>
                  <a:rPr lang="en-US" sz="1800" dirty="0" smtClean="0">
                    <a:latin typeface="+mj-lt"/>
                  </a:rPr>
                  <a:t> value</a:t>
                </a:r>
              </a:p>
              <a:p>
                <a:r>
                  <a:rPr lang="en-US" sz="1800" dirty="0" smtClean="0"/>
                  <a:t>recombination </a:t>
                </a:r>
                <a:r>
                  <a:rPr lang="en-US" sz="1800" dirty="0"/>
                  <a:t>– radial </a:t>
                </a:r>
                <a:r>
                  <a:rPr lang="en-US" sz="1800" dirty="0" smtClean="0"/>
                  <a:t>flow?</a:t>
                </a:r>
                <a:endParaRPr lang="en-US" sz="1800" dirty="0"/>
              </a:p>
              <a:p>
                <a:endParaRPr lang="en-GB" sz="1800" dirty="0"/>
              </a:p>
              <a:p>
                <a:endParaRPr lang="ru-RU" sz="1800" dirty="0">
                  <a:latin typeface="+mj-lt"/>
                </a:endParaRPr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4918798"/>
                <a:ext cx="9144000" cy="1366591"/>
              </a:xfrm>
              <a:blipFill rotWithShape="1">
                <a:blip r:embed="rId2"/>
                <a:stretch>
                  <a:fillRect l="-400" t="-2232" b="-625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Evgeny Kryshen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Физика столкновений тяжелых ионов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1B3C0-0E95-4FD5-A3A5-0757E699D670}" type="slidenum">
              <a:rPr lang="ru-RU" smtClean="0"/>
              <a:t>10</a:t>
            </a:fld>
            <a:endParaRPr lang="ru-RU" dirty="0"/>
          </a:p>
        </p:txBody>
      </p:sp>
      <p:pic>
        <p:nvPicPr>
          <p:cNvPr id="1026" name="Picture 2" descr="D:\doc\alice\Talks\2012-11-20-protvino-alice\others\2012-Aug-14-Proton_To_Pion_PbPbvspp700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2233"/>
            <a:ext cx="4585566" cy="3646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566" y="837745"/>
            <a:ext cx="4485698" cy="3567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566" y="837745"/>
            <a:ext cx="4558434" cy="3503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2587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Identified particles </a:t>
            </a:r>
            <a:r>
              <a:rPr lang="en-US" sz="3600" dirty="0" smtClean="0"/>
              <a:t>R</a:t>
            </a:r>
            <a:r>
              <a:rPr lang="en-US" sz="3600" baseline="-25000" dirty="0" smtClean="0"/>
              <a:t>AA</a:t>
            </a:r>
            <a:endParaRPr lang="ru-RU" sz="3600" baseline="-25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8878" y="4483213"/>
            <a:ext cx="9144000" cy="2041874"/>
          </a:xfrm>
        </p:spPr>
        <p:txBody>
          <a:bodyPr>
            <a:noAutofit/>
          </a:bodyPr>
          <a:lstStyle/>
          <a:p>
            <a:pPr marL="342900" lvl="1" indent="-342900">
              <a:lnSpc>
                <a:spcPct val="110000"/>
              </a:lnSpc>
              <a:buFont typeface="Arial" pitchFamily="34" charset="0"/>
              <a:buChar char="•"/>
            </a:pPr>
            <a:r>
              <a:rPr lang="en-US" sz="1800" dirty="0" smtClean="0"/>
              <a:t>Strong suppression </a:t>
            </a:r>
            <a:r>
              <a:rPr lang="en-US" sz="1800" dirty="0"/>
              <a:t>confirming </a:t>
            </a:r>
            <a:r>
              <a:rPr lang="en-US" sz="1800" dirty="0" smtClean="0"/>
              <a:t>previous </a:t>
            </a:r>
            <a:r>
              <a:rPr lang="en-US" sz="1800" dirty="0"/>
              <a:t>measurements for non-identified particles</a:t>
            </a:r>
          </a:p>
          <a:p>
            <a:pPr>
              <a:lnSpc>
                <a:spcPct val="110000"/>
              </a:lnSpc>
            </a:pPr>
            <a:r>
              <a:rPr lang="en-US" sz="1800" dirty="0" smtClean="0"/>
              <a:t>For </a:t>
            </a:r>
            <a:r>
              <a:rPr lang="en-US" sz="1800" i="1" dirty="0" err="1"/>
              <a:t>p</a:t>
            </a:r>
            <a:r>
              <a:rPr lang="en-US" sz="1800" baseline="-25000" dirty="0" err="1"/>
              <a:t>T</a:t>
            </a:r>
            <a:r>
              <a:rPr lang="en-US" sz="1800" dirty="0"/>
              <a:t> below ~ 7 GeV/</a:t>
            </a:r>
            <a:r>
              <a:rPr lang="en-US" sz="1800" i="1" dirty="0"/>
              <a:t>c</a:t>
            </a:r>
            <a:r>
              <a:rPr lang="en-US" sz="1800" dirty="0"/>
              <a:t>:  </a:t>
            </a:r>
            <a:endParaRPr lang="en-US" sz="1800" dirty="0" smtClean="0"/>
          </a:p>
          <a:p>
            <a:pPr lvl="1">
              <a:lnSpc>
                <a:spcPct val="110000"/>
              </a:lnSpc>
            </a:pPr>
            <a:r>
              <a:rPr lang="en-US" sz="1800" i="1" dirty="0" smtClean="0"/>
              <a:t>R</a:t>
            </a:r>
            <a:r>
              <a:rPr lang="en-US" sz="1800" baseline="-25000" dirty="0" smtClean="0"/>
              <a:t>AA</a:t>
            </a:r>
            <a:r>
              <a:rPr lang="en-US" sz="1800" dirty="0" smtClean="0"/>
              <a:t>(</a:t>
            </a:r>
            <a:r>
              <a:rPr lang="en-US" sz="1800" dirty="0" smtClean="0">
                <a:latin typeface="Symbol" pitchFamily="18" charset="2"/>
              </a:rPr>
              <a:t>p</a:t>
            </a:r>
            <a:r>
              <a:rPr lang="en-US" sz="1800" dirty="0"/>
              <a:t>) &lt; </a:t>
            </a:r>
            <a:r>
              <a:rPr lang="en-US" sz="1800" i="1" dirty="0"/>
              <a:t>R</a:t>
            </a:r>
            <a:r>
              <a:rPr lang="en-US" sz="1800" baseline="-25000" dirty="0"/>
              <a:t>AA</a:t>
            </a:r>
            <a:r>
              <a:rPr lang="en-US" sz="1800" dirty="0"/>
              <a:t>(</a:t>
            </a:r>
            <a:r>
              <a:rPr lang="en-US" sz="1800" i="1" dirty="0"/>
              <a:t>h</a:t>
            </a:r>
            <a:r>
              <a:rPr lang="en-US" sz="1800" baseline="30000" dirty="0" smtClean="0"/>
              <a:t>±</a:t>
            </a:r>
            <a:r>
              <a:rPr lang="en-US" sz="1800" dirty="0" smtClean="0"/>
              <a:t>)</a:t>
            </a:r>
          </a:p>
          <a:p>
            <a:pPr lvl="1">
              <a:lnSpc>
                <a:spcPct val="110000"/>
              </a:lnSpc>
            </a:pPr>
            <a:r>
              <a:rPr lang="en-US" sz="1800" i="1" dirty="0" smtClean="0"/>
              <a:t>R</a:t>
            </a:r>
            <a:r>
              <a:rPr lang="en-US" sz="1800" baseline="-25000" dirty="0" smtClean="0"/>
              <a:t>AA</a:t>
            </a:r>
            <a:r>
              <a:rPr lang="en-US" sz="1800" dirty="0" smtClean="0"/>
              <a:t>(K</a:t>
            </a:r>
            <a:r>
              <a:rPr lang="en-US" sz="1800" dirty="0"/>
              <a:t>) ≈ </a:t>
            </a:r>
            <a:r>
              <a:rPr lang="en-US" sz="1800" i="1" dirty="0"/>
              <a:t>R</a:t>
            </a:r>
            <a:r>
              <a:rPr lang="en-US" sz="1800" baseline="-25000" dirty="0"/>
              <a:t>AA</a:t>
            </a:r>
            <a:r>
              <a:rPr lang="en-US" sz="1800" dirty="0"/>
              <a:t>(</a:t>
            </a:r>
            <a:r>
              <a:rPr lang="en-US" sz="1800" i="1" dirty="0"/>
              <a:t>h</a:t>
            </a:r>
            <a:r>
              <a:rPr lang="en-US" sz="1800" baseline="30000" dirty="0" smtClean="0"/>
              <a:t>±</a:t>
            </a:r>
            <a:r>
              <a:rPr lang="en-US" sz="1800" dirty="0" smtClean="0"/>
              <a:t>)</a:t>
            </a:r>
          </a:p>
          <a:p>
            <a:pPr lvl="1">
              <a:lnSpc>
                <a:spcPct val="110000"/>
              </a:lnSpc>
            </a:pPr>
            <a:r>
              <a:rPr lang="en-US" sz="1800" i="1" dirty="0" smtClean="0"/>
              <a:t>R</a:t>
            </a:r>
            <a:r>
              <a:rPr lang="en-US" sz="1800" baseline="-25000" dirty="0" smtClean="0"/>
              <a:t>AA</a:t>
            </a:r>
            <a:r>
              <a:rPr lang="en-US" sz="1800" dirty="0" smtClean="0"/>
              <a:t>(p</a:t>
            </a:r>
            <a:r>
              <a:rPr lang="en-US" sz="1800" dirty="0"/>
              <a:t>) &gt; </a:t>
            </a:r>
            <a:r>
              <a:rPr lang="en-US" sz="1800" i="1" dirty="0"/>
              <a:t>R</a:t>
            </a:r>
            <a:r>
              <a:rPr lang="en-US" sz="1800" baseline="-25000" dirty="0"/>
              <a:t>AA</a:t>
            </a:r>
            <a:r>
              <a:rPr lang="en-US" sz="1800" dirty="0"/>
              <a:t>(</a:t>
            </a:r>
            <a:r>
              <a:rPr lang="en-US" sz="1800" i="1" dirty="0"/>
              <a:t>h</a:t>
            </a:r>
            <a:r>
              <a:rPr lang="en-US" sz="1800" baseline="30000" dirty="0" smtClean="0"/>
              <a:t>±</a:t>
            </a:r>
            <a:r>
              <a:rPr lang="en-US" sz="1800" dirty="0" smtClean="0"/>
              <a:t>)</a:t>
            </a:r>
          </a:p>
          <a:p>
            <a:pPr>
              <a:lnSpc>
                <a:spcPct val="110000"/>
              </a:lnSpc>
            </a:pPr>
            <a:r>
              <a:rPr lang="en-US" sz="1800" dirty="0"/>
              <a:t>At higher </a:t>
            </a:r>
            <a:r>
              <a:rPr lang="en-US" sz="1800" i="1" dirty="0" err="1"/>
              <a:t>p</a:t>
            </a:r>
            <a:r>
              <a:rPr lang="en-US" sz="1800" baseline="-25000" dirty="0" err="1"/>
              <a:t>T</a:t>
            </a:r>
            <a:r>
              <a:rPr lang="en-US" sz="1800" dirty="0"/>
              <a:t>: </a:t>
            </a:r>
            <a:r>
              <a:rPr lang="en-US" sz="1800" i="1" dirty="0"/>
              <a:t>R</a:t>
            </a:r>
            <a:r>
              <a:rPr lang="en-US" sz="1800" baseline="-25000" dirty="0"/>
              <a:t>AA</a:t>
            </a:r>
            <a:r>
              <a:rPr lang="en-US" sz="1800" dirty="0"/>
              <a:t> are </a:t>
            </a:r>
            <a:r>
              <a:rPr lang="en-US" sz="1800" dirty="0" smtClean="0"/>
              <a:t>compatible </a:t>
            </a:r>
            <a:r>
              <a:rPr lang="en-US" sz="1800" dirty="0" smtClean="0">
                <a:sym typeface="Symbol"/>
              </a:rPr>
              <a:t></a:t>
            </a:r>
            <a:r>
              <a:rPr lang="en-US" sz="1800" dirty="0" smtClean="0"/>
              <a:t> </a:t>
            </a:r>
            <a:r>
              <a:rPr lang="en-US" sz="1800" dirty="0">
                <a:solidFill>
                  <a:srgbClr val="0000FF"/>
                </a:solidFill>
                <a:ea typeface="Bitstream Vera Sans"/>
                <a:cs typeface="Bitstream Vera Sans"/>
              </a:rPr>
              <a:t>medium does not  </a:t>
            </a:r>
            <a:r>
              <a:rPr lang="en-US" sz="1800" dirty="0" smtClean="0">
                <a:solidFill>
                  <a:srgbClr val="0000FF"/>
                </a:solidFill>
                <a:ea typeface="Bitstream Vera Sans"/>
                <a:cs typeface="Bitstream Vera Sans"/>
              </a:rPr>
              <a:t>significantly affect </a:t>
            </a:r>
            <a:r>
              <a:rPr lang="en-US" sz="1800" dirty="0">
                <a:solidFill>
                  <a:srgbClr val="0000FF"/>
                </a:solidFill>
                <a:ea typeface="Bitstream Vera Sans"/>
                <a:cs typeface="Bitstream Vera Sans"/>
              </a:rPr>
              <a:t>the fragmentation.</a:t>
            </a:r>
            <a:r>
              <a:rPr lang="en-US" sz="1800" dirty="0" smtClean="0"/>
              <a:t> </a:t>
            </a:r>
            <a:endParaRPr lang="en-GB" sz="1800" dirty="0"/>
          </a:p>
          <a:p>
            <a:pPr>
              <a:lnSpc>
                <a:spcPct val="110000"/>
              </a:lnSpc>
            </a:pPr>
            <a:endParaRPr lang="en-GB" sz="1800" dirty="0"/>
          </a:p>
          <a:p>
            <a:pPr>
              <a:lnSpc>
                <a:spcPct val="110000"/>
              </a:lnSpc>
            </a:pPr>
            <a:endParaRPr lang="ru-RU" sz="18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Evgeny Kryshen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Физика столкновений тяжелых ионов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1B3C0-0E95-4FD5-A3A5-0757E699D670}" type="slidenum">
              <a:rPr lang="ru-RU" smtClean="0"/>
              <a:t>11</a:t>
            </a:fld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" y="866461"/>
            <a:ext cx="9128325" cy="3670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9549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Anisotropic flow 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Evgeny Kryshen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Физика столкновений тяжелых ионов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1B3C0-0E95-4FD5-A3A5-0757E699D670}" type="slidenum">
              <a:rPr lang="ru-RU" smtClean="0"/>
              <a:t>12</a:t>
            </a:fld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94" y="1117800"/>
            <a:ext cx="3517694" cy="4213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28152" y="797416"/>
            <a:ext cx="3293736" cy="640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Spatial asymmetry transforms into momentum </a:t>
            </a:r>
            <a:r>
              <a:rPr lang="en-US" dirty="0" smtClean="0"/>
              <a:t>space:</a:t>
            </a:r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1" y="5477520"/>
            <a:ext cx="4074849" cy="597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9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086906" y="2300161"/>
            <a:ext cx="3525664" cy="3031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5623459" y="2025211"/>
            <a:ext cx="27671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b="1" dirty="0">
                <a:solidFill>
                  <a:srgbClr val="1506DC"/>
                </a:solidFill>
              </a:rPr>
              <a:t>Phys. Rev. Lett. 107, 032301 (2011)</a:t>
            </a:r>
            <a:endParaRPr lang="en-GB" sz="1400" b="1" dirty="0">
              <a:solidFill>
                <a:srgbClr val="1506DC"/>
              </a:solidFill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457861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Hydrodynamics and flow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" y="764704"/>
            <a:ext cx="4962525" cy="2283296"/>
          </a:xfrm>
        </p:spPr>
        <p:txBody>
          <a:bodyPr>
            <a:noAutofit/>
          </a:bodyPr>
          <a:lstStyle/>
          <a:p>
            <a:pPr>
              <a:buFont typeface="Arial"/>
              <a:buChar char="•"/>
              <a:defRPr/>
            </a:pPr>
            <a:r>
              <a:rPr lang="en-US" sz="1800" dirty="0">
                <a:latin typeface="Arial" charset="0"/>
                <a:ea typeface="ＭＳ Ｐゴシック" charset="0"/>
              </a:rPr>
              <a:t>3+1 dim hydro dynamics </a:t>
            </a:r>
            <a:r>
              <a:rPr lang="en-US" sz="1800" dirty="0" smtClean="0">
                <a:latin typeface="Arial" charset="0"/>
                <a:ea typeface="ＭＳ Ｐゴシック" charset="0"/>
              </a:rPr>
              <a:t>reproduces v</a:t>
            </a:r>
            <a:r>
              <a:rPr lang="en-US" sz="1800" baseline="-25000" dirty="0" smtClean="0">
                <a:latin typeface="Arial" charset="0"/>
                <a:ea typeface="ＭＳ Ｐゴシック" charset="0"/>
              </a:rPr>
              <a:t>2</a:t>
            </a:r>
            <a:r>
              <a:rPr lang="en-US" sz="1800" dirty="0">
                <a:latin typeface="Arial" charset="0"/>
                <a:ea typeface="ＭＳ Ｐゴシック" charset="0"/>
              </a:rPr>
              <a:t>, v</a:t>
            </a:r>
            <a:r>
              <a:rPr lang="en-US" sz="1800" baseline="-25000" dirty="0">
                <a:latin typeface="Arial" charset="0"/>
                <a:ea typeface="ＭＳ Ｐゴシック" charset="0"/>
              </a:rPr>
              <a:t>3</a:t>
            </a:r>
            <a:r>
              <a:rPr lang="en-US" sz="1800" dirty="0">
                <a:latin typeface="Arial" charset="0"/>
                <a:ea typeface="ＭＳ Ｐゴシック" charset="0"/>
              </a:rPr>
              <a:t>, v</a:t>
            </a:r>
            <a:r>
              <a:rPr lang="en-US" sz="1800" baseline="-25000" dirty="0">
                <a:latin typeface="Arial" charset="0"/>
                <a:ea typeface="ＭＳ Ｐゴシック" charset="0"/>
              </a:rPr>
              <a:t>4</a:t>
            </a:r>
            <a:r>
              <a:rPr lang="en-US" sz="1800" dirty="0">
                <a:latin typeface="Arial" charset="0"/>
                <a:ea typeface="ＭＳ Ｐゴシック" charset="0"/>
              </a:rPr>
              <a:t>, v</a:t>
            </a:r>
            <a:r>
              <a:rPr lang="en-US" sz="1800" baseline="-25000" dirty="0">
                <a:latin typeface="Arial" charset="0"/>
                <a:ea typeface="ＭＳ Ｐゴシック" charset="0"/>
              </a:rPr>
              <a:t>5</a:t>
            </a:r>
            <a:r>
              <a:rPr lang="en-US" sz="1800" dirty="0">
                <a:latin typeface="Arial" charset="0"/>
                <a:ea typeface="ＭＳ Ｐゴシック" charset="0"/>
              </a:rPr>
              <a:t> in </a:t>
            </a:r>
            <a:r>
              <a:rPr lang="en-US" sz="1800" dirty="0" err="1" smtClean="0">
                <a:latin typeface="Arial" charset="0"/>
                <a:ea typeface="ＭＳ Ｐゴシック" charset="0"/>
              </a:rPr>
              <a:t>p</a:t>
            </a:r>
            <a:r>
              <a:rPr lang="en-US" sz="1800" baseline="-25000" dirty="0" err="1" smtClean="0">
                <a:latin typeface="Arial" charset="0"/>
                <a:ea typeface="ＭＳ Ｐゴシック" charset="0"/>
              </a:rPr>
              <a:t>T</a:t>
            </a:r>
            <a:r>
              <a:rPr lang="en-US" sz="1800" dirty="0" smtClean="0">
                <a:latin typeface="Arial" charset="0"/>
                <a:ea typeface="ＭＳ Ｐゴシック" charset="0"/>
              </a:rPr>
              <a:t> </a:t>
            </a:r>
            <a:r>
              <a:rPr lang="en-US" sz="1800" dirty="0">
                <a:latin typeface="Arial" charset="0"/>
                <a:ea typeface="ＭＳ Ｐゴシック" charset="0"/>
              </a:rPr>
              <a:t>and centrality </a:t>
            </a:r>
            <a:r>
              <a:rPr lang="en-US" sz="1800" dirty="0" smtClean="0">
                <a:latin typeface="Arial" charset="0"/>
                <a:ea typeface="ＭＳ Ｐゴシック" charset="0"/>
              </a:rPr>
              <a:t>for </a:t>
            </a:r>
            <a:r>
              <a:rPr lang="en-US" sz="1800" dirty="0">
                <a:latin typeface="Arial" charset="0"/>
                <a:ea typeface="ＭＳ Ｐゴシック" charset="0"/>
              </a:rPr>
              <a:t>matter with same dissipative </a:t>
            </a:r>
            <a:r>
              <a:rPr lang="en-US" sz="1800" dirty="0" smtClean="0">
                <a:latin typeface="Arial" charset="0"/>
                <a:ea typeface="ＭＳ Ｐゴシック" charset="0"/>
              </a:rPr>
              <a:t>property</a:t>
            </a:r>
          </a:p>
          <a:p>
            <a:pPr>
              <a:buFont typeface="Arial"/>
              <a:buChar char="•"/>
              <a:defRPr/>
            </a:pPr>
            <a:r>
              <a:rPr lang="en-US" sz="1800" dirty="0" smtClean="0">
                <a:latin typeface="Arial" charset="0"/>
                <a:ea typeface="ＭＳ Ｐゴシック" charset="0"/>
              </a:rPr>
              <a:t>Most </a:t>
            </a:r>
            <a:r>
              <a:rPr lang="en-US" sz="1800" dirty="0">
                <a:latin typeface="Arial" charset="0"/>
                <a:ea typeface="ＭＳ Ｐゴシック" charset="0"/>
              </a:rPr>
              <a:t>conservative </a:t>
            </a:r>
            <a:r>
              <a:rPr lang="en-US" sz="1800" dirty="0" smtClean="0">
                <a:latin typeface="Arial" charset="0"/>
                <a:ea typeface="ＭＳ Ｐゴシック" charset="0"/>
              </a:rPr>
              <a:t>bound:</a:t>
            </a:r>
          </a:p>
          <a:p>
            <a:pPr marL="0" indent="0">
              <a:buNone/>
              <a:defRPr/>
            </a:pPr>
            <a:r>
              <a:rPr lang="en-US" sz="1800" dirty="0" smtClean="0">
                <a:latin typeface="Arial" charset="0"/>
                <a:ea typeface="ＭＳ Ｐゴシック" charset="0"/>
              </a:rPr>
              <a:t>	</a:t>
            </a:r>
            <a:r>
              <a:rPr lang="en-US" sz="1800" b="1" dirty="0" smtClean="0">
                <a:solidFill>
                  <a:srgbClr val="1506DC"/>
                </a:solidFill>
                <a:latin typeface="Arial" charset="0"/>
                <a:ea typeface="ＭＳ Ｐゴシック" charset="0"/>
              </a:rPr>
              <a:t>0.07 &lt; </a:t>
            </a:r>
            <a:r>
              <a:rPr lang="en-US" sz="1800" b="1" dirty="0" smtClean="0">
                <a:solidFill>
                  <a:srgbClr val="1506DC"/>
                </a:solidFill>
                <a:latin typeface="Arial" charset="0"/>
                <a:ea typeface="ＭＳ Ｐゴシック" charset="0"/>
                <a:sym typeface="Symbol"/>
              </a:rPr>
              <a:t>/s &lt; 0.43</a:t>
            </a:r>
            <a:endParaRPr lang="en-US" sz="1800" b="1" dirty="0">
              <a:solidFill>
                <a:srgbClr val="1506DC"/>
              </a:solidFill>
              <a:latin typeface="Arial" charset="0"/>
              <a:ea typeface="ＭＳ Ｐゴシック" charset="0"/>
            </a:endParaRPr>
          </a:p>
          <a:p>
            <a:pPr>
              <a:buFont typeface="Arial"/>
              <a:buChar char="•"/>
              <a:defRPr/>
            </a:pPr>
            <a:r>
              <a:rPr lang="en-US" sz="1800" dirty="0">
                <a:latin typeface="Arial" charset="0"/>
                <a:ea typeface="ＭＳ Ｐゴシック" charset="0"/>
              </a:rPr>
              <a:t>Models increasingly sensitive to </a:t>
            </a:r>
            <a:r>
              <a:rPr lang="en-US" sz="1800" dirty="0" smtClean="0">
                <a:latin typeface="Arial" charset="0"/>
                <a:ea typeface="ＭＳ Ｐゴシック" charset="0"/>
              </a:rPr>
              <a:t>initial conditions </a:t>
            </a:r>
            <a:r>
              <a:rPr lang="en-US" sz="1800" dirty="0">
                <a:latin typeface="Arial" charset="0"/>
                <a:ea typeface="ＭＳ Ｐゴシック" charset="0"/>
              </a:rPr>
              <a:t>and their (quantum) fluctuations </a:t>
            </a:r>
          </a:p>
          <a:p>
            <a:pPr>
              <a:buFont typeface="Arial"/>
              <a:buChar char="•"/>
              <a:defRPr/>
            </a:pPr>
            <a:endParaRPr lang="en-US" sz="1800" dirty="0">
              <a:latin typeface="Arial" charset="0"/>
              <a:ea typeface="ＭＳ Ｐゴシック" charset="0"/>
            </a:endParaRPr>
          </a:p>
          <a:p>
            <a:endParaRPr lang="ru-RU" sz="18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Evgeny Kryshen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Физика столкновений тяжелых ионов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1B3C0-0E95-4FD5-A3A5-0757E699D670}" type="slidenum">
              <a:rPr lang="ru-RU" smtClean="0"/>
              <a:t>13</a:t>
            </a:fld>
            <a:endParaRPr lang="ru-RU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048000"/>
            <a:ext cx="3122613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622300"/>
            <a:ext cx="4191000" cy="296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3657600"/>
            <a:ext cx="4562475" cy="303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3048000"/>
            <a:ext cx="3352800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4648200"/>
            <a:ext cx="3446462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45915" y="3139559"/>
            <a:ext cx="15274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IP-Sat. </a:t>
            </a:r>
            <a:r>
              <a:rPr lang="en-GB" dirty="0" err="1"/>
              <a:t>Glasma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962400" y="3238500"/>
            <a:ext cx="9428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MC-KLN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47424" y="5498068"/>
            <a:ext cx="13244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MC-</a:t>
            </a:r>
            <a:r>
              <a:rPr lang="en-GB" dirty="0" err="1"/>
              <a:t>Glauber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7534275" y="1842016"/>
            <a:ext cx="959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Schenke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0653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Identified particle v</a:t>
            </a:r>
            <a:r>
              <a:rPr lang="en-US" baseline="-25000" dirty="0" smtClean="0"/>
              <a:t>2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4632290"/>
            <a:ext cx="9144000" cy="1679734"/>
          </a:xfrm>
        </p:spPr>
        <p:txBody>
          <a:bodyPr>
            <a:noAutofit/>
          </a:bodyPr>
          <a:lstStyle/>
          <a:p>
            <a:r>
              <a:rPr lang="en-US" sz="1800" dirty="0" smtClean="0"/>
              <a:t>Mass ordering observed at low </a:t>
            </a:r>
            <a:r>
              <a:rPr lang="en-US" sz="1800" i="1" dirty="0" err="1" smtClean="0"/>
              <a:t>p</a:t>
            </a:r>
            <a:r>
              <a:rPr lang="en-US" sz="1800" baseline="-25000" dirty="0" err="1" smtClean="0"/>
              <a:t>T</a:t>
            </a:r>
            <a:r>
              <a:rPr lang="en-US" sz="1800" dirty="0" smtClean="0"/>
              <a:t> for </a:t>
            </a:r>
            <a:r>
              <a:rPr lang="en-US" sz="1800" dirty="0">
                <a:latin typeface="Symbol" pitchFamily="18" charset="2"/>
              </a:rPr>
              <a:t>p</a:t>
            </a:r>
            <a:r>
              <a:rPr lang="en-US" sz="1800" dirty="0"/>
              <a:t>, p, K</a:t>
            </a:r>
            <a:r>
              <a:rPr lang="en-US" sz="1800" baseline="30000" dirty="0"/>
              <a:t>±</a:t>
            </a:r>
            <a:r>
              <a:rPr lang="en-US" sz="1800" dirty="0"/>
              <a:t>, K</a:t>
            </a:r>
            <a:r>
              <a:rPr lang="en-US" sz="1800" baseline="30000" dirty="0"/>
              <a:t>0</a:t>
            </a:r>
            <a:r>
              <a:rPr lang="en-US" sz="1800" baseline="-25000" dirty="0"/>
              <a:t>s</a:t>
            </a:r>
            <a:r>
              <a:rPr lang="en-US" sz="1800" dirty="0"/>
              <a:t>, </a:t>
            </a:r>
            <a:r>
              <a:rPr lang="en-US" sz="1800" dirty="0">
                <a:latin typeface="Symbol" pitchFamily="18" charset="2"/>
              </a:rPr>
              <a:t>L</a:t>
            </a:r>
            <a:r>
              <a:rPr lang="en-US" sz="1800" dirty="0"/>
              <a:t>, </a:t>
            </a:r>
            <a:r>
              <a:rPr lang="en-US" sz="1800" dirty="0">
                <a:latin typeface="Symbol" pitchFamily="18" charset="2"/>
              </a:rPr>
              <a:t>f</a:t>
            </a:r>
            <a:r>
              <a:rPr lang="en-US" sz="1800" dirty="0"/>
              <a:t> </a:t>
            </a:r>
            <a:r>
              <a:rPr lang="en-US" sz="1800" dirty="0" smtClean="0"/>
              <a:t>and (not shown) </a:t>
            </a:r>
            <a:r>
              <a:rPr lang="en-US" sz="1800" dirty="0" smtClean="0">
                <a:latin typeface="Symbol" pitchFamily="18" charset="2"/>
              </a:rPr>
              <a:t>X</a:t>
            </a:r>
            <a:r>
              <a:rPr lang="en-US" sz="1800" dirty="0"/>
              <a:t>,</a:t>
            </a:r>
            <a:r>
              <a:rPr lang="en-US" sz="1800" dirty="0" smtClean="0"/>
              <a:t> </a:t>
            </a:r>
            <a:r>
              <a:rPr lang="en-US" sz="1800" dirty="0" smtClean="0">
                <a:latin typeface="Symbol" pitchFamily="18" charset="2"/>
              </a:rPr>
              <a:t>W</a:t>
            </a:r>
          </a:p>
          <a:p>
            <a:r>
              <a:rPr lang="en-US" sz="1800" dirty="0"/>
              <a:t>𝜙</a:t>
            </a:r>
            <a:r>
              <a:rPr lang="en-US" sz="1800" i="1" dirty="0"/>
              <a:t>-</a:t>
            </a:r>
            <a:r>
              <a:rPr lang="en-US" sz="1800" dirty="0"/>
              <a:t>meson follows mass dependence </a:t>
            </a:r>
            <a:r>
              <a:rPr lang="en-GB" sz="1800" dirty="0"/>
              <a:t>at </a:t>
            </a:r>
            <a:r>
              <a:rPr lang="en-GB" sz="1800" i="1" dirty="0" err="1"/>
              <a:t>p</a:t>
            </a:r>
            <a:r>
              <a:rPr lang="en-GB" sz="1800" i="1" baseline="-25000" dirty="0" err="1"/>
              <a:t>T</a:t>
            </a:r>
            <a:r>
              <a:rPr lang="en-GB" sz="1800" i="1" dirty="0"/>
              <a:t> </a:t>
            </a:r>
            <a:r>
              <a:rPr lang="en-GB" sz="1800" dirty="0"/>
              <a:t>&lt; 3 GeV/c and “meson band” at higher </a:t>
            </a:r>
            <a:r>
              <a:rPr lang="en-GB" sz="1800" i="1" dirty="0" err="1"/>
              <a:t>p</a:t>
            </a:r>
            <a:r>
              <a:rPr lang="en-GB" sz="1800" i="1" baseline="-25000" dirty="0" err="1"/>
              <a:t>T</a:t>
            </a:r>
            <a:endParaRPr lang="ru-RU" sz="1800" baseline="-25000" dirty="0"/>
          </a:p>
          <a:p>
            <a:r>
              <a:rPr lang="en-GB" sz="1800" dirty="0"/>
              <a:t>Overall qualitative agreement </a:t>
            </a:r>
            <a:r>
              <a:rPr lang="en-GB" sz="1800" dirty="0" smtClean="0"/>
              <a:t>with </a:t>
            </a:r>
            <a:r>
              <a:rPr lang="en-US" sz="1800" dirty="0" smtClean="0"/>
              <a:t>viscous </a:t>
            </a:r>
            <a:r>
              <a:rPr lang="en-US" sz="1800" dirty="0"/>
              <a:t>hydro calculations at low </a:t>
            </a:r>
            <a:r>
              <a:rPr lang="en-GB" sz="1800" i="1" dirty="0" err="1"/>
              <a:t>p</a:t>
            </a:r>
            <a:r>
              <a:rPr lang="en-GB" sz="1800" i="1" baseline="-25000" dirty="0" err="1"/>
              <a:t>T</a:t>
            </a:r>
            <a:endParaRPr lang="ru-RU" sz="1800" baseline="-25000" dirty="0"/>
          </a:p>
          <a:p>
            <a:r>
              <a:rPr lang="en-GB" sz="1800" dirty="0" err="1"/>
              <a:t>H</a:t>
            </a:r>
            <a:r>
              <a:rPr lang="en-GB" sz="1800" dirty="0" err="1" smtClean="0"/>
              <a:t>adronic</a:t>
            </a:r>
            <a:r>
              <a:rPr lang="en-GB" sz="1800" dirty="0" smtClean="0"/>
              <a:t> </a:t>
            </a:r>
            <a:r>
              <a:rPr lang="en-GB" sz="1800" dirty="0" err="1"/>
              <a:t>rescattering</a:t>
            </a:r>
            <a:r>
              <a:rPr lang="en-GB" sz="1800" dirty="0"/>
              <a:t> </a:t>
            </a:r>
            <a:r>
              <a:rPr lang="en-GB" sz="1800" dirty="0" smtClean="0"/>
              <a:t>phase improves agreement</a:t>
            </a:r>
            <a:endParaRPr lang="it-IT" sz="1800" dirty="0" smtClean="0">
              <a:latin typeface="+mj-lt"/>
              <a:sym typeface="Wingdings" pitchFamily="2" charset="2"/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Evgeny Kryshen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Физика столкновений тяжелых ионов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1B3C0-0E95-4FD5-A3A5-0757E699D670}" type="slidenum">
              <a:rPr lang="ru-RU" smtClean="0"/>
              <a:t>14</a:t>
            </a:fld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89891"/>
            <a:ext cx="4634143" cy="354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569" y="822083"/>
            <a:ext cx="4758431" cy="3634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2071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53224" y="800100"/>
            <a:ext cx="2390775" cy="579725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Evgeny Kryshen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Физика столкновений тяжелых ионов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1B3C0-0E95-4FD5-A3A5-0757E699D670}" type="slidenum">
              <a:rPr lang="ru-RU" smtClean="0"/>
              <a:t>15</a:t>
            </a:fld>
            <a:endParaRPr lang="ru-RU" dirty="0"/>
          </a:p>
        </p:txBody>
      </p:sp>
      <p:grpSp>
        <p:nvGrpSpPr>
          <p:cNvPr id="7" name="Gruppo 3"/>
          <p:cNvGrpSpPr/>
          <p:nvPr/>
        </p:nvGrpSpPr>
        <p:grpSpPr>
          <a:xfrm>
            <a:off x="13156" y="945861"/>
            <a:ext cx="6264696" cy="3240360"/>
            <a:chOff x="6298" y="116632"/>
            <a:chExt cx="6264696" cy="3240360"/>
          </a:xfrm>
        </p:grpSpPr>
        <p:grpSp>
          <p:nvGrpSpPr>
            <p:cNvPr id="8" name="Group 9"/>
            <p:cNvGrpSpPr/>
            <p:nvPr/>
          </p:nvGrpSpPr>
          <p:grpSpPr>
            <a:xfrm>
              <a:off x="6298" y="390787"/>
              <a:ext cx="6264696" cy="2966205"/>
              <a:chOff x="665841" y="831850"/>
              <a:chExt cx="7200900" cy="3816350"/>
            </a:xfrm>
          </p:grpSpPr>
          <p:pic>
            <p:nvPicPr>
              <p:cNvPr id="10" name="Picture 7" descr="nq_particles.eps"/>
              <p:cNvPicPr>
                <a:picLocks noChangeAspect="1"/>
              </p:cNvPicPr>
              <p:nvPr/>
            </p:nvPicPr>
            <p:blipFill>
              <a:blip r:embed="rId2"/>
              <a:srcRect t="12396"/>
              <a:stretch>
                <a:fillRect/>
              </a:stretch>
            </p:blipFill>
            <p:spPr bwMode="auto">
              <a:xfrm>
                <a:off x="665841" y="831850"/>
                <a:ext cx="7200900" cy="38163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1" name="TextBox 8"/>
              <p:cNvSpPr txBox="1"/>
              <p:nvPr/>
            </p:nvSpPr>
            <p:spPr>
              <a:xfrm>
                <a:off x="3883213" y="3733800"/>
                <a:ext cx="10697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Particles</a:t>
                </a:r>
                <a:endParaRPr lang="en-US" dirty="0"/>
              </a:p>
            </p:txBody>
          </p:sp>
        </p:grpSp>
        <p:sp>
          <p:nvSpPr>
            <p:cNvPr id="9" name="CasellaDiTesto 41"/>
            <p:cNvSpPr txBox="1"/>
            <p:nvPr/>
          </p:nvSpPr>
          <p:spPr>
            <a:xfrm>
              <a:off x="19454" y="116632"/>
              <a:ext cx="1917529" cy="307777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STAR, </a:t>
              </a:r>
              <a:r>
                <a:rPr lang="en-US" sz="1400" dirty="0" err="1" smtClean="0">
                  <a:solidFill>
                    <a:srgbClr val="FF0000"/>
                  </a:solidFill>
                </a:rPr>
                <a:t>S.Shu</a:t>
              </a:r>
              <a:r>
                <a:rPr lang="en-US" sz="1400" dirty="0" smtClean="0">
                  <a:solidFill>
                    <a:srgbClr val="FF0000"/>
                  </a:solidFill>
                </a:rPr>
                <a:t> at QM2012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2" name="Gruppo 2"/>
          <p:cNvGrpSpPr/>
          <p:nvPr/>
        </p:nvGrpSpPr>
        <p:grpSpPr>
          <a:xfrm>
            <a:off x="5720185" y="863859"/>
            <a:ext cx="3300367" cy="3343382"/>
            <a:chOff x="5664171" y="559713"/>
            <a:chExt cx="3300367" cy="3343382"/>
          </a:xfrm>
        </p:grpSpPr>
        <p:grpSp>
          <p:nvGrpSpPr>
            <p:cNvPr id="13" name="Group 9"/>
            <p:cNvGrpSpPr>
              <a:grpSpLocks/>
            </p:cNvGrpSpPr>
            <p:nvPr/>
          </p:nvGrpSpPr>
          <p:grpSpPr bwMode="auto">
            <a:xfrm>
              <a:off x="5664171" y="620695"/>
              <a:ext cx="3300367" cy="3282400"/>
              <a:chOff x="2367" y="583"/>
              <a:chExt cx="3456" cy="3315"/>
            </a:xfrm>
          </p:grpSpPr>
          <p:pic>
            <p:nvPicPr>
              <p:cNvPr id="15" name="Picture 4" descr="nq(p_T)_diff_cent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67" y="583"/>
                <a:ext cx="3456" cy="33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" name="Rectangle 5"/>
              <p:cNvSpPr>
                <a:spLocks noChangeArrowheads="1"/>
              </p:cNvSpPr>
              <p:nvPr/>
            </p:nvSpPr>
            <p:spPr bwMode="auto">
              <a:xfrm>
                <a:off x="3936" y="1008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" name="Rectangle 6"/>
              <p:cNvSpPr>
                <a:spLocks noChangeArrowheads="1"/>
              </p:cNvSpPr>
              <p:nvPr/>
            </p:nvSpPr>
            <p:spPr bwMode="auto">
              <a:xfrm>
                <a:off x="5328" y="1000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" name="Rectangle 7"/>
              <p:cNvSpPr>
                <a:spLocks noChangeArrowheads="1"/>
              </p:cNvSpPr>
              <p:nvPr/>
            </p:nvSpPr>
            <p:spPr bwMode="auto">
              <a:xfrm>
                <a:off x="3940" y="2376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" name="Rectangle 8"/>
              <p:cNvSpPr>
                <a:spLocks noChangeArrowheads="1"/>
              </p:cNvSpPr>
              <p:nvPr/>
            </p:nvSpPr>
            <p:spPr bwMode="auto">
              <a:xfrm>
                <a:off x="5328" y="2400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4" name="CasellaDiTesto 12"/>
            <p:cNvSpPr txBox="1"/>
            <p:nvPr/>
          </p:nvSpPr>
          <p:spPr>
            <a:xfrm>
              <a:off x="6080814" y="559713"/>
              <a:ext cx="2643056" cy="276999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PHENIX Phys. Rev. C85</a:t>
              </a:r>
              <a:r>
                <a:rPr lang="en-US" sz="1200" dirty="0">
                  <a:solidFill>
                    <a:srgbClr val="FF0000"/>
                  </a:solidFill>
                </a:rPr>
                <a:t> </a:t>
              </a:r>
              <a:r>
                <a:rPr lang="en-US" sz="1200" dirty="0" smtClean="0">
                  <a:solidFill>
                    <a:srgbClr val="FF0000"/>
                  </a:solidFill>
                </a:rPr>
                <a:t>064914(2012</a:t>
              </a:r>
              <a:r>
                <a:rPr lang="en-US" sz="1200" dirty="0">
                  <a:solidFill>
                    <a:srgbClr val="FF0000"/>
                  </a:solidFill>
                </a:rPr>
                <a:t>)</a:t>
              </a:r>
              <a:r>
                <a:rPr lang="en-US" sz="1200" dirty="0" smtClean="0">
                  <a:solidFill>
                    <a:srgbClr val="FF0000"/>
                  </a:solidFill>
                  <a:hlinkClick r:id="rId4"/>
                </a:rPr>
                <a:t> 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0" name="CasellaDiTesto 37"/>
          <p:cNvSpPr txBox="1"/>
          <p:nvPr/>
        </p:nvSpPr>
        <p:spPr>
          <a:xfrm rot="19756478">
            <a:off x="5384529" y="2193129"/>
            <a:ext cx="3971678" cy="584775"/>
          </a:xfrm>
          <a:prstGeom prst="rect">
            <a:avLst/>
          </a:prstGeom>
          <a:solidFill>
            <a:srgbClr val="00B0F0"/>
          </a:solidFill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NCQ scaling at RHIC holds in 0-10% </a:t>
            </a:r>
          </a:p>
          <a:p>
            <a:r>
              <a:rPr lang="en-US" sz="1600" dirty="0">
                <a:latin typeface="Arial" pitchFamily="34" charset="0"/>
                <a:cs typeface="Arial" pitchFamily="34" charset="0"/>
              </a:rPr>
              <a:t>c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entrality bin: deviations start at ~1GeV/c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NCQ scaling: RHIC</a:t>
            </a:r>
            <a:endParaRPr lang="ru-RU" baseline="-25000" dirty="0"/>
          </a:p>
        </p:txBody>
      </p:sp>
      <p:sp>
        <p:nvSpPr>
          <p:cNvPr id="23" name="CasellaDiTesto 37"/>
          <p:cNvSpPr txBox="1"/>
          <p:nvPr/>
        </p:nvSpPr>
        <p:spPr>
          <a:xfrm rot="19756478">
            <a:off x="1349802" y="2269886"/>
            <a:ext cx="3190007" cy="592308"/>
          </a:xfrm>
          <a:prstGeom prst="rect">
            <a:avLst/>
          </a:prstGeom>
          <a:solidFill>
            <a:srgbClr val="00B0F0"/>
          </a:solidFill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itchFamily="34" charset="0"/>
                <a:cs typeface="Arial" pitchFamily="34" charset="0"/>
              </a:rPr>
              <a:t>NCQ scaling holds quite well at </a:t>
            </a:r>
          </a:p>
          <a:p>
            <a:r>
              <a:rPr lang="en-US" sz="1600" dirty="0">
                <a:latin typeface="Arial" pitchFamily="34" charset="0"/>
                <a:cs typeface="Arial" pitchFamily="34" charset="0"/>
              </a:rPr>
              <a:t>any centralities at low energies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...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122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NCQ scaling breaking: LHC</a:t>
            </a:r>
            <a:endParaRPr lang="ru-RU" baseline="-25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4669627"/>
            <a:ext cx="5619750" cy="1645447"/>
          </a:xfrm>
        </p:spPr>
        <p:txBody>
          <a:bodyPr>
            <a:normAutofit/>
          </a:bodyPr>
          <a:lstStyle/>
          <a:p>
            <a:r>
              <a:rPr lang="en-US" sz="2000" dirty="0" smtClean="0"/>
              <a:t>scaling off by 10‐20% at high </a:t>
            </a:r>
            <a:r>
              <a:rPr lang="en-US" sz="2000" i="1" dirty="0" err="1" smtClean="0"/>
              <a:t>p</a:t>
            </a:r>
            <a:r>
              <a:rPr lang="en-US" sz="2000" baseline="-25000" dirty="0" err="1" smtClean="0"/>
              <a:t>T</a:t>
            </a:r>
            <a:r>
              <a:rPr lang="en-US" sz="2000" dirty="0" smtClean="0"/>
              <a:t> (where mass is negligible)</a:t>
            </a:r>
          </a:p>
          <a:p>
            <a:r>
              <a:rPr lang="en-US" sz="2000" dirty="0"/>
              <a:t>s</a:t>
            </a:r>
            <a:r>
              <a:rPr lang="en-US" sz="2000" dirty="0" smtClean="0"/>
              <a:t>tronger radial flow </a:t>
            </a:r>
            <a:r>
              <a:rPr lang="en-US" sz="2000" dirty="0"/>
              <a:t>or </a:t>
            </a:r>
            <a:r>
              <a:rPr lang="en-US" sz="2000" dirty="0" smtClean="0"/>
              <a:t>jet </a:t>
            </a:r>
            <a:r>
              <a:rPr lang="en-US" sz="2000" dirty="0"/>
              <a:t>quenching</a:t>
            </a:r>
            <a:r>
              <a:rPr lang="en-US" sz="2000" dirty="0" smtClean="0"/>
              <a:t>/ </a:t>
            </a:r>
            <a:r>
              <a:rPr lang="en-US" sz="2000" dirty="0" err="1" smtClean="0"/>
              <a:t>rescattering</a:t>
            </a:r>
            <a:r>
              <a:rPr lang="en-US" sz="2000" dirty="0"/>
              <a:t>, more </a:t>
            </a:r>
            <a:r>
              <a:rPr lang="en-US" sz="2000" dirty="0" smtClean="0"/>
              <a:t>important </a:t>
            </a:r>
            <a:r>
              <a:rPr lang="en-US" sz="2000" dirty="0"/>
              <a:t>than coalescence ? </a:t>
            </a:r>
          </a:p>
          <a:p>
            <a:endParaRPr lang="en-US" sz="2000" dirty="0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Evgeny Kryshen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Физика столкновений тяжелых ионов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1B3C0-0E95-4FD5-A3A5-0757E699D670}" type="slidenum">
              <a:rPr lang="ru-RU" smtClean="0"/>
              <a:t>16</a:t>
            </a:fld>
            <a:endParaRPr lang="ru-RU" dirty="0"/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" y="809907"/>
            <a:ext cx="4634929" cy="3538962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654" y="4588818"/>
            <a:ext cx="3277420" cy="1474632"/>
          </a:xfrm>
          <a:prstGeom prst="rect">
            <a:avLst/>
          </a:prstGeom>
        </p:spPr>
      </p:pic>
      <p:pic>
        <p:nvPicPr>
          <p:cNvPr id="8194" name="Picture 2" descr="D:\doc\alice\Talks\2012-11-20-protvino-alice\2012-Oct-26-prel_all_10_20mt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903" y="809907"/>
            <a:ext cx="4582048" cy="349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80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Event Shape </a:t>
            </a:r>
            <a:r>
              <a:rPr lang="en-US" dirty="0" smtClean="0"/>
              <a:t>Engineering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74524" y="4518734"/>
            <a:ext cx="6569476" cy="861134"/>
          </a:xfrm>
        </p:spPr>
        <p:txBody>
          <a:bodyPr>
            <a:normAutofit/>
          </a:bodyPr>
          <a:lstStyle/>
          <a:p>
            <a:r>
              <a:rPr lang="en-US" sz="2000" dirty="0"/>
              <a:t>At fixed centrality large flow </a:t>
            </a:r>
            <a:r>
              <a:rPr lang="en-US" sz="2000" dirty="0" smtClean="0"/>
              <a:t>fluctuations</a:t>
            </a:r>
            <a:endParaRPr lang="en-US" sz="2000" dirty="0"/>
          </a:p>
          <a:p>
            <a:r>
              <a:rPr lang="en-US" sz="2000" i="1" dirty="0"/>
              <a:t>v</a:t>
            </a:r>
            <a:r>
              <a:rPr lang="en-US" sz="2000" baseline="-25000" dirty="0"/>
              <a:t>2</a:t>
            </a:r>
            <a:r>
              <a:rPr lang="en-US" sz="2000" dirty="0"/>
              <a:t> splits by factor of two for semi-central events (30–50%)</a:t>
            </a:r>
          </a:p>
          <a:p>
            <a:endParaRPr lang="ru-RU" sz="20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Evgeny Kryshen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Физика столкновений тяжелых ионов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1B3C0-0E95-4FD5-A3A5-0757E699D670}" type="slidenum">
              <a:rPr lang="ru-RU" smtClean="0"/>
              <a:t>17</a:t>
            </a:fld>
            <a:endParaRPr lang="ru-RU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765"/>
          <a:stretch/>
        </p:blipFill>
        <p:spPr bwMode="auto">
          <a:xfrm>
            <a:off x="4509856" y="1185721"/>
            <a:ext cx="4393961" cy="2864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29361" y="4211138"/>
                <a:ext cx="2347510" cy="1953292"/>
              </a:xfrm>
              <a:prstGeom prst="rect">
                <a:avLst/>
              </a:prstGeom>
              <a:solidFill>
                <a:schemeClr val="bg1">
                  <a:alpha val="49000"/>
                </a:schemeClr>
              </a:solidFill>
              <a:ln w="25400">
                <a:solidFill>
                  <a:srgbClr val="0000FF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 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latin typeface="Cambria Math"/>
                            </a:rPr>
                            <m:t>𝑀</m:t>
                          </m:r>
                        </m:sup>
                        <m:e>
                          <m:func>
                            <m:func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𝑛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/>
                                      <a:sym typeface="Symbol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/>
                                      <a:sym typeface="Symbol"/>
                                    </a:rPr>
                                    <m:t>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  <a:sym typeface="Symbol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func>
                        </m:e>
                      </m:nary>
                    </m:oMath>
                  </m:oMathPara>
                </a14:m>
                <a:endParaRPr lang="en-GB" dirty="0" smtClean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𝑛</m:t>
                          </m:r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𝑦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 </m:t>
                      </m:r>
                      <m:nary>
                        <m:naryPr>
                          <m:chr m:val="∑"/>
                          <m:ctrlPr>
                            <a:rPr lang="en-US" i="1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latin typeface="Cambria Math"/>
                            </a:rPr>
                            <m:t>𝑖</m:t>
                          </m:r>
                          <m:r>
                            <a:rPr lang="en-US" i="1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latin typeface="Cambria Math"/>
                            </a:rPr>
                            <m:t>𝑀</m:t>
                          </m:r>
                        </m:sup>
                        <m:e>
                          <m:func>
                            <m:funcPr>
                              <m:ctrlPr>
                                <a:rPr lang="en-US" i="1" smtClean="0"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i="0" smtClean="0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𝑛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/>
                                      <a:sym typeface="Symbol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  <a:sym typeface="Symbol"/>
                                    </a:rPr>
                                    <m:t>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  <a:sym typeface="Symbol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func>
                        </m:e>
                      </m:nary>
                    </m:oMath>
                  </m:oMathPara>
                </a14:m>
                <a:endParaRPr lang="en-GB" dirty="0" smtClean="0"/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𝑞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dirty="0" smtClean="0"/>
                  <a:t>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dirty="0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en-US" b="0" i="1" dirty="0" smtClean="0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dirty="0" smtClean="0"/>
                  <a:t>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GB" i="1" dirty="0" smtClean="0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b="0" i="1" dirty="0" smtClean="0">
                            <a:latin typeface="Cambria Math"/>
                          </a:rPr>
                          <m:t>𝑀</m:t>
                        </m:r>
                      </m:e>
                    </m:rad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361" y="4211138"/>
                <a:ext cx="2347510" cy="1953292"/>
              </a:xfrm>
              <a:prstGeom prst="rect">
                <a:avLst/>
              </a:prstGeom>
              <a:blipFill rotWithShape="1">
                <a:blip r:embed="rId3"/>
                <a:stretch>
                  <a:fillRect b="-3704"/>
                </a:stretch>
              </a:blipFill>
              <a:ln w="25400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1173675"/>
            <a:ext cx="4341181" cy="293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824378" y="786587"/>
            <a:ext cx="5757169" cy="369332"/>
          </a:xfrm>
          <a:prstGeom prst="rect">
            <a:avLst/>
          </a:prstGeom>
          <a:ln w="952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New tool towards better understanding of elliptic flow</a:t>
            </a:r>
            <a:endParaRPr lang="ru-RU" b="1" dirty="0">
              <a:solidFill>
                <a:srgbClr val="FF0000"/>
              </a:solidFill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 flipV="1">
            <a:off x="6671324" y="1651246"/>
            <a:ext cx="0" cy="1091954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701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44" y="1444624"/>
            <a:ext cx="8182656" cy="430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flow…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029200"/>
            <a:ext cx="9144000" cy="156815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Evgeny Kryshen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Физика столкновений тяжелых ионов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1B3C0-0E95-4FD5-A3A5-0757E699D670}" type="slidenum">
              <a:rPr lang="ru-RU" smtClean="0"/>
              <a:t>18</a:t>
            </a:fld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1050"/>
            <a:ext cx="3313086" cy="315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151" y="814387"/>
            <a:ext cx="3157941" cy="300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505200"/>
            <a:ext cx="8458200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6858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Hard probes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33335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diagram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" y="764705"/>
            <a:ext cx="5419726" cy="3470087"/>
          </a:xfrm>
        </p:spPr>
        <p:txBody>
          <a:bodyPr>
            <a:normAutofit/>
          </a:bodyPr>
          <a:lstStyle/>
          <a:p>
            <a:r>
              <a:rPr lang="en-US" sz="2000" dirty="0" err="1" smtClean="0"/>
              <a:t>Latice</a:t>
            </a:r>
            <a:r>
              <a:rPr lang="en-US" sz="2000" dirty="0" smtClean="0"/>
              <a:t> QCD: QCD </a:t>
            </a:r>
            <a:r>
              <a:rPr lang="en-US" sz="2000" dirty="0"/>
              <a:t>matter undergoes a transition from a </a:t>
            </a:r>
            <a:r>
              <a:rPr lang="en-US" sz="2000" dirty="0" err="1"/>
              <a:t>hadronic</a:t>
            </a:r>
            <a:r>
              <a:rPr lang="en-US" sz="2000" dirty="0"/>
              <a:t> gas to a quark-gluon plasma at </a:t>
            </a:r>
            <a:r>
              <a:rPr lang="en-US" sz="2000" dirty="0" smtClean="0"/>
              <a:t>a temperature </a:t>
            </a:r>
            <a:r>
              <a:rPr lang="en-US" sz="2000" dirty="0" err="1"/>
              <a:t>T</a:t>
            </a:r>
            <a:r>
              <a:rPr lang="en-US" sz="2000" baseline="-25000" dirty="0" err="1"/>
              <a:t>c</a:t>
            </a:r>
            <a:r>
              <a:rPr lang="en-US" sz="2000" dirty="0"/>
              <a:t> </a:t>
            </a:r>
            <a:r>
              <a:rPr lang="en-US" sz="2000" dirty="0" smtClean="0"/>
              <a:t>~170 MeV</a:t>
            </a:r>
          </a:p>
          <a:p>
            <a:r>
              <a:rPr lang="en-GB" sz="2000" dirty="0"/>
              <a:t>At small net </a:t>
            </a:r>
            <a:r>
              <a:rPr lang="en-GB" sz="2000" dirty="0" smtClean="0"/>
              <a:t>baryon </a:t>
            </a:r>
            <a:r>
              <a:rPr lang="en-US" sz="2000" dirty="0" smtClean="0"/>
              <a:t>density</a:t>
            </a:r>
            <a:r>
              <a:rPr lang="en-US" sz="2000" dirty="0"/>
              <a:t>, the transition is a smooth cross-over spanning a temperature range of </a:t>
            </a:r>
            <a:r>
              <a:rPr lang="en-US" sz="2000" dirty="0" smtClean="0"/>
              <a:t>20-30 MeV</a:t>
            </a:r>
          </a:p>
          <a:p>
            <a:r>
              <a:rPr lang="en-US" sz="2000" dirty="0" smtClean="0"/>
              <a:t>much </a:t>
            </a:r>
            <a:r>
              <a:rPr lang="en-US" sz="2000" dirty="0"/>
              <a:t>reduced condensate of light </a:t>
            </a:r>
            <a:r>
              <a:rPr lang="en-US" sz="2000" dirty="0" smtClean="0"/>
              <a:t>quarks </a:t>
            </a:r>
            <a:r>
              <a:rPr lang="en-US" sz="2000" dirty="0" smtClean="0">
                <a:sym typeface="Symbol"/>
              </a:rPr>
              <a:t></a:t>
            </a:r>
            <a:r>
              <a:rPr lang="en-US" sz="2000" dirty="0" smtClean="0"/>
              <a:t> </a:t>
            </a:r>
            <a:r>
              <a:rPr lang="en-US" sz="2000" dirty="0"/>
              <a:t>approximate restoration of chiral </a:t>
            </a:r>
            <a:r>
              <a:rPr lang="en-US" sz="2000" dirty="0" smtClean="0"/>
              <a:t>symmetry</a:t>
            </a:r>
          </a:p>
          <a:p>
            <a:r>
              <a:rPr lang="en-US" sz="2000" dirty="0" smtClean="0"/>
              <a:t>screening of </a:t>
            </a:r>
            <a:r>
              <a:rPr lang="en-US" sz="2000" dirty="0"/>
              <a:t>chromo-electric force </a:t>
            </a:r>
            <a:r>
              <a:rPr lang="en-US" sz="2000" dirty="0" smtClean="0"/>
              <a:t>between heavy quarks </a:t>
            </a:r>
            <a:r>
              <a:rPr lang="en-US" sz="2000" dirty="0">
                <a:sym typeface="Symbol"/>
              </a:rPr>
              <a:t></a:t>
            </a:r>
            <a:r>
              <a:rPr lang="en-US" sz="2000" dirty="0"/>
              <a:t> </a:t>
            </a:r>
            <a:r>
              <a:rPr lang="en-US" sz="2000" dirty="0" smtClean="0"/>
              <a:t>absence </a:t>
            </a:r>
            <a:r>
              <a:rPr lang="en-US" sz="2000" dirty="0"/>
              <a:t>of quark confinement</a:t>
            </a:r>
            <a:endParaRPr lang="ru-RU" sz="20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Evgeny Kryshen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Физика столкновений тяжелых ионов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1B3C0-0E95-4FD5-A3A5-0757E699D670}" type="slidenum">
              <a:rPr lang="ru-RU" smtClean="0"/>
              <a:t>2</a:t>
            </a:fld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850" y="738189"/>
            <a:ext cx="3867150" cy="371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zajcdo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574" y="4234792"/>
            <a:ext cx="4511675" cy="2623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Snapshot 2009-03-26 14-45-08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99" y="4234792"/>
            <a:ext cx="3733801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3883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types of hard probes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Evgeny Kryshen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Физика столкновений тяжелых ионов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1B3C0-0E95-4FD5-A3A5-0757E699D670}" type="slidenum">
              <a:rPr lang="ru-RU" smtClean="0"/>
              <a:t>20</a:t>
            </a:fld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20" y="964794"/>
            <a:ext cx="8647416" cy="4484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837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Electroweak probes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Evgeny Kryshen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Физика столкновений тяжелых ионов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1B3C0-0E95-4FD5-A3A5-0757E699D670}" type="slidenum">
              <a:rPr lang="ru-RU" smtClean="0"/>
              <a:t>21</a:t>
            </a:fld>
            <a:endParaRPr lang="ru-RU" dirty="0"/>
          </a:p>
        </p:txBody>
      </p:sp>
      <p:pic>
        <p:nvPicPr>
          <p:cNvPr id="7" name="Picture 2" descr="raaZoo_cms_2pads_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990600"/>
            <a:ext cx="420052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Fig1a_postFR_resize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850" y="3741737"/>
            <a:ext cx="2859087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112" y="1257300"/>
            <a:ext cx="2590800" cy="252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Arrow Connector 20"/>
          <p:cNvCxnSpPr>
            <a:cxnSpLocks noChangeShapeType="1"/>
          </p:cNvCxnSpPr>
          <p:nvPr/>
        </p:nvCxnSpPr>
        <p:spPr bwMode="auto">
          <a:xfrm flipH="1" flipV="1">
            <a:off x="3313112" y="3551237"/>
            <a:ext cx="2895600" cy="990600"/>
          </a:xfrm>
          <a:prstGeom prst="straightConnector1">
            <a:avLst/>
          </a:prstGeom>
          <a:noFill/>
          <a:ln w="57150">
            <a:solidFill>
              <a:srgbClr val="E881FA"/>
            </a:solidFill>
            <a:round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TextBox 18"/>
          <p:cNvSpPr txBox="1">
            <a:spLocks noChangeArrowheads="1"/>
          </p:cNvSpPr>
          <p:nvPr/>
        </p:nvSpPr>
        <p:spPr bwMode="auto">
          <a:xfrm>
            <a:off x="341312" y="5603875"/>
            <a:ext cx="3581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40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40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40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40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400" b="0">
                <a:solidFill>
                  <a:schemeClr val="tx2"/>
                </a:solidFill>
              </a:rPr>
              <a:t>N</a:t>
            </a:r>
            <a:r>
              <a:rPr lang="en-US" sz="2400" b="0" baseline="-25000">
                <a:solidFill>
                  <a:schemeClr val="tx2"/>
                </a:solidFill>
              </a:rPr>
              <a:t>coll</a:t>
            </a:r>
            <a:r>
              <a:rPr lang="en-US" sz="2400" b="0">
                <a:solidFill>
                  <a:schemeClr val="tx2"/>
                </a:solidFill>
              </a:rPr>
              <a:t> scaling confirmed</a:t>
            </a:r>
          </a:p>
        </p:txBody>
      </p:sp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4075112" y="4465637"/>
            <a:ext cx="2590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40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40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40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40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800" b="0" dirty="0" smtClean="0">
                <a:solidFill>
                  <a:schemeClr val="tx2"/>
                </a:solidFill>
              </a:rPr>
              <a:t>W</a:t>
            </a:r>
            <a:r>
              <a:rPr lang="en-US" sz="1800" b="0" dirty="0" smtClean="0">
                <a:solidFill>
                  <a:schemeClr val="tx2"/>
                </a:solidFill>
                <a:sym typeface="Symbol"/>
              </a:rPr>
              <a:t></a:t>
            </a:r>
            <a:r>
              <a:rPr lang="en-US" sz="1800" b="0" dirty="0" smtClean="0">
                <a:solidFill>
                  <a:schemeClr val="tx2"/>
                </a:solidFill>
              </a:rPr>
              <a:t> </a:t>
            </a:r>
            <a:r>
              <a:rPr lang="en-US" sz="1800" b="0" dirty="0" err="1">
                <a:solidFill>
                  <a:schemeClr val="tx2"/>
                </a:solidFill>
                <a:latin typeface="Symbol" pitchFamily="18" charset="2"/>
              </a:rPr>
              <a:t>mn</a:t>
            </a:r>
            <a:r>
              <a:rPr lang="en-US" sz="1800" b="0" dirty="0">
                <a:solidFill>
                  <a:schemeClr val="tx2"/>
                </a:solidFill>
                <a:latin typeface="Symbol" pitchFamily="18" charset="2"/>
              </a:rPr>
              <a:t> </a:t>
            </a:r>
            <a:r>
              <a:rPr lang="en-US" sz="1800" b="0" dirty="0">
                <a:solidFill>
                  <a:schemeClr val="tx2"/>
                </a:solidFill>
                <a:cs typeface="Arial" pitchFamily="34" charset="0"/>
              </a:rPr>
              <a:t>using </a:t>
            </a:r>
          </a:p>
          <a:p>
            <a:pPr eaLnBrk="1" hangingPunct="1"/>
            <a:r>
              <a:rPr lang="en-US" sz="1800" b="0" dirty="0">
                <a:solidFill>
                  <a:schemeClr val="tx2"/>
                </a:solidFill>
                <a:cs typeface="Arial" pitchFamily="34" charset="0"/>
              </a:rPr>
              <a:t>single muon recoil </a:t>
            </a:r>
          </a:p>
          <a:p>
            <a:pPr eaLnBrk="1" hangingPunct="1"/>
            <a:r>
              <a:rPr lang="en-US" sz="1800" b="0" dirty="0">
                <a:solidFill>
                  <a:schemeClr val="tx2"/>
                </a:solidFill>
                <a:cs typeface="Arial" pitchFamily="34" charset="0"/>
              </a:rPr>
              <a:t>against missing </a:t>
            </a:r>
            <a:r>
              <a:rPr lang="en-US" sz="1800" b="0" dirty="0" err="1">
                <a:solidFill>
                  <a:schemeClr val="tx2"/>
                </a:solidFill>
                <a:cs typeface="Arial" pitchFamily="34" charset="0"/>
              </a:rPr>
              <a:t>p</a:t>
            </a:r>
            <a:r>
              <a:rPr lang="en-US" sz="1800" b="0" baseline="-25000" dirty="0" err="1">
                <a:solidFill>
                  <a:schemeClr val="tx2"/>
                </a:solidFill>
                <a:cs typeface="Arial" pitchFamily="34" charset="0"/>
              </a:rPr>
              <a:t>T</a:t>
            </a:r>
            <a:r>
              <a:rPr lang="en-US" sz="1800" b="0" dirty="0">
                <a:solidFill>
                  <a:schemeClr val="tx2"/>
                </a:solidFill>
                <a:cs typeface="Arial" pitchFamily="34" charset="0"/>
              </a:rPr>
              <a:t> </a:t>
            </a:r>
          </a:p>
        </p:txBody>
      </p:sp>
      <p:sp>
        <p:nvSpPr>
          <p:cNvPr id="16" name="TextBox 8"/>
          <p:cNvSpPr txBox="1">
            <a:spLocks noChangeArrowheads="1"/>
          </p:cNvSpPr>
          <p:nvPr/>
        </p:nvSpPr>
        <p:spPr bwMode="auto">
          <a:xfrm>
            <a:off x="4151312" y="2495550"/>
            <a:ext cx="2590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40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40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40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40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800" b="0" dirty="0">
                <a:solidFill>
                  <a:schemeClr val="tx2"/>
                </a:solidFill>
              </a:rPr>
              <a:t>Z</a:t>
            </a:r>
            <a:r>
              <a:rPr lang="en-US" sz="1800" b="0" baseline="30000" dirty="0">
                <a:solidFill>
                  <a:schemeClr val="tx2"/>
                </a:solidFill>
              </a:rPr>
              <a:t>0</a:t>
            </a:r>
            <a:r>
              <a:rPr lang="en-US" sz="1800" b="0" dirty="0">
                <a:solidFill>
                  <a:schemeClr val="tx2"/>
                </a:solidFill>
              </a:rPr>
              <a:t> </a:t>
            </a:r>
            <a:r>
              <a:rPr lang="en-US" sz="1800" b="0" dirty="0" smtClean="0">
                <a:solidFill>
                  <a:schemeClr val="tx2"/>
                </a:solidFill>
                <a:sym typeface="Symbol"/>
              </a:rPr>
              <a:t></a:t>
            </a:r>
            <a:r>
              <a:rPr lang="en-US" sz="1800" b="0" dirty="0" err="1" smtClean="0">
                <a:solidFill>
                  <a:schemeClr val="tx2"/>
                </a:solidFill>
                <a:latin typeface="Symbol" pitchFamily="18" charset="2"/>
              </a:rPr>
              <a:t>m</a:t>
            </a:r>
            <a:r>
              <a:rPr lang="en-US" sz="1800" b="0" baseline="30000" dirty="0" err="1" smtClean="0">
                <a:solidFill>
                  <a:schemeClr val="tx2"/>
                </a:solidFill>
                <a:latin typeface="Symbol" pitchFamily="18" charset="2"/>
              </a:rPr>
              <a:t>+</a:t>
            </a:r>
            <a:r>
              <a:rPr lang="en-US" sz="1800" b="0" dirty="0" err="1" smtClean="0">
                <a:solidFill>
                  <a:schemeClr val="tx2"/>
                </a:solidFill>
                <a:latin typeface="Symbol" pitchFamily="18" charset="2"/>
              </a:rPr>
              <a:t>m</a:t>
            </a:r>
            <a:r>
              <a:rPr lang="en-US" sz="1800" b="0" baseline="30000" dirty="0" smtClean="0">
                <a:solidFill>
                  <a:schemeClr val="tx2"/>
                </a:solidFill>
                <a:latin typeface="Symbol" pitchFamily="18" charset="2"/>
              </a:rPr>
              <a:t>-</a:t>
            </a:r>
            <a:endParaRPr lang="en-US" sz="1800" b="0" baseline="30000" dirty="0">
              <a:solidFill>
                <a:schemeClr val="tx2"/>
              </a:solidFill>
              <a:latin typeface="Symbol" pitchFamily="18" charset="2"/>
            </a:endParaRPr>
          </a:p>
        </p:txBody>
      </p:sp>
      <p:cxnSp>
        <p:nvCxnSpPr>
          <p:cNvPr id="18" name="Straight Arrow Connector 21"/>
          <p:cNvCxnSpPr>
            <a:cxnSpLocks noChangeShapeType="1"/>
          </p:cNvCxnSpPr>
          <p:nvPr/>
        </p:nvCxnSpPr>
        <p:spPr bwMode="auto">
          <a:xfrm flipH="1">
            <a:off x="3846512" y="2797175"/>
            <a:ext cx="2743200" cy="373062"/>
          </a:xfrm>
          <a:prstGeom prst="straightConnector1">
            <a:avLst/>
          </a:prstGeom>
          <a:noFill/>
          <a:ln w="57150">
            <a:solidFill>
              <a:srgbClr val="E97C7D"/>
            </a:solidFill>
            <a:round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TextBox 23"/>
          <p:cNvSpPr txBox="1">
            <a:spLocks noChangeArrowheads="1"/>
          </p:cNvSpPr>
          <p:nvPr/>
        </p:nvSpPr>
        <p:spPr bwMode="auto">
          <a:xfrm>
            <a:off x="7162800" y="1112837"/>
            <a:ext cx="17129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40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40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40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40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200" b="0">
                <a:solidFill>
                  <a:schemeClr val="tx2"/>
                </a:solidFill>
              </a:rPr>
              <a:t>CMS-PAS HIN-12-008</a:t>
            </a:r>
          </a:p>
        </p:txBody>
      </p:sp>
      <p:cxnSp>
        <p:nvCxnSpPr>
          <p:cNvPr id="21" name="Straight Arrow Connector 28"/>
          <p:cNvCxnSpPr>
            <a:cxnSpLocks noChangeShapeType="1"/>
          </p:cNvCxnSpPr>
          <p:nvPr/>
        </p:nvCxnSpPr>
        <p:spPr bwMode="auto">
          <a:xfrm flipH="1">
            <a:off x="3008312" y="1341437"/>
            <a:ext cx="1828800" cy="1524000"/>
          </a:xfrm>
          <a:prstGeom prst="straightConnector1">
            <a:avLst/>
          </a:prstGeom>
          <a:noFill/>
          <a:ln w="57150">
            <a:solidFill>
              <a:srgbClr val="FFFB44"/>
            </a:solidFill>
            <a:round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Rectangle 1"/>
          <p:cNvSpPr>
            <a:spLocks noChangeArrowheads="1"/>
          </p:cNvSpPr>
          <p:nvPr/>
        </p:nvSpPr>
        <p:spPr bwMode="auto">
          <a:xfrm>
            <a:off x="7421562" y="5684837"/>
            <a:ext cx="13779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</a:rPr>
              <a:t>arXiv:1205.6334</a:t>
            </a:r>
          </a:p>
          <a:p>
            <a:r>
              <a:rPr lang="en-US" sz="1200" b="0" dirty="0">
                <a:solidFill>
                  <a:srgbClr val="000000"/>
                </a:solidFill>
              </a:rPr>
              <a:t>Accepted by PLB</a:t>
            </a:r>
          </a:p>
        </p:txBody>
      </p:sp>
      <p:sp>
        <p:nvSpPr>
          <p:cNvPr id="24" name="Rectangle 2"/>
          <p:cNvSpPr>
            <a:spLocks noChangeArrowheads="1"/>
          </p:cNvSpPr>
          <p:nvPr/>
        </p:nvSpPr>
        <p:spPr bwMode="auto">
          <a:xfrm>
            <a:off x="4608512" y="1112837"/>
            <a:ext cx="1752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 b="0">
                <a:solidFill>
                  <a:srgbClr val="000000"/>
                </a:solidFill>
              </a:rPr>
              <a:t>PLB 710 (2012) 256</a:t>
            </a:r>
          </a:p>
        </p:txBody>
      </p:sp>
    </p:spTree>
    <p:extLst>
      <p:ext uri="{BB962C8B-B14F-4D97-AF65-F5344CB8AC3E}">
        <p14:creationId xmlns:p14="http://schemas.microsoft.com/office/powerpoint/2010/main" val="1085067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Suppression of charged particles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Evgeny Kryshen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Физика столкновений тяжелых ионов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1B3C0-0E95-4FD5-A3A5-0757E699D670}" type="slidenum">
              <a:rPr lang="ru-RU" smtClean="0"/>
              <a:t>22</a:t>
            </a:fld>
            <a:endParaRPr lang="ru-RU" dirty="0"/>
          </a:p>
        </p:txBody>
      </p:sp>
      <p:pic>
        <p:nvPicPr>
          <p:cNvPr id="7" name="Picture 2" descr="raaZoo_cms_2pads_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3" y="1020763"/>
            <a:ext cx="420052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444500" y="5750054"/>
            <a:ext cx="36766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0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40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40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40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40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sz="1800" b="0" dirty="0">
                <a:solidFill>
                  <a:schemeClr val="tx2"/>
                </a:solidFill>
              </a:rPr>
              <a:t>Charged hadron R</a:t>
            </a:r>
            <a:r>
              <a:rPr lang="en-US" sz="1800" b="0" baseline="-25000" dirty="0">
                <a:solidFill>
                  <a:schemeClr val="tx2"/>
                </a:solidFill>
              </a:rPr>
              <a:t>AA</a:t>
            </a:r>
            <a:r>
              <a:rPr lang="en-US" sz="1800" b="0" dirty="0">
                <a:solidFill>
                  <a:schemeClr val="tx2"/>
                </a:solidFill>
              </a:rPr>
              <a:t> flat </a:t>
            </a:r>
            <a:r>
              <a:rPr lang="en-US" sz="1800" b="0" dirty="0" smtClean="0">
                <a:solidFill>
                  <a:schemeClr val="tx2"/>
                </a:solidFill>
              </a:rPr>
              <a:t>for </a:t>
            </a:r>
            <a:br>
              <a:rPr lang="en-US" sz="1800" b="0" dirty="0" smtClean="0">
                <a:solidFill>
                  <a:schemeClr val="tx2"/>
                </a:solidFill>
              </a:rPr>
            </a:br>
            <a:r>
              <a:rPr lang="en-US" sz="1800" b="0" dirty="0" err="1" smtClean="0">
                <a:solidFill>
                  <a:schemeClr val="tx2"/>
                </a:solidFill>
              </a:rPr>
              <a:t>p</a:t>
            </a:r>
            <a:r>
              <a:rPr lang="en-US" sz="1800" b="0" baseline="-25000" dirty="0" err="1" smtClean="0">
                <a:solidFill>
                  <a:schemeClr val="tx2"/>
                </a:solidFill>
              </a:rPr>
              <a:t>T</a:t>
            </a:r>
            <a:r>
              <a:rPr lang="en-US" sz="1800" b="0" baseline="-25000" dirty="0" smtClean="0">
                <a:solidFill>
                  <a:schemeClr val="tx2"/>
                </a:solidFill>
              </a:rPr>
              <a:t> </a:t>
            </a:r>
            <a:r>
              <a:rPr lang="en-US" sz="1800" b="0" dirty="0">
                <a:solidFill>
                  <a:schemeClr val="tx2"/>
                </a:solidFill>
              </a:rPr>
              <a:t>= 30 - 100GeV</a:t>
            </a:r>
            <a:endParaRPr lang="en-US" sz="1800" b="0" dirty="0">
              <a:solidFill>
                <a:schemeClr val="tx2"/>
              </a:solidFill>
              <a:cs typeface="Arial" pitchFamily="34" charset="0"/>
            </a:endParaRPr>
          </a:p>
        </p:txBody>
      </p:sp>
      <p:pic>
        <p:nvPicPr>
          <p:cNvPr id="9" name="Picture 4" descr="raaZoo_cms_2pads_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062" y="1020763"/>
            <a:ext cx="419893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1"/>
          <p:cNvSpPr txBox="1">
            <a:spLocks noChangeArrowheads="1"/>
          </p:cNvSpPr>
          <p:nvPr/>
        </p:nvSpPr>
        <p:spPr bwMode="auto">
          <a:xfrm>
            <a:off x="5153025" y="977900"/>
            <a:ext cx="3505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40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40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40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40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sz="1600" b="0" dirty="0">
                <a:solidFill>
                  <a:schemeClr val="tx2"/>
                </a:solidFill>
              </a:rPr>
              <a:t>Fully unfolded inclusive jet R</a:t>
            </a:r>
            <a:r>
              <a:rPr lang="en-US" sz="1600" b="0" baseline="-25000" dirty="0">
                <a:solidFill>
                  <a:schemeClr val="tx2"/>
                </a:solidFill>
              </a:rPr>
              <a:t>AA</a:t>
            </a:r>
            <a:r>
              <a:rPr lang="en-US" sz="1600" b="0" dirty="0">
                <a:solidFill>
                  <a:schemeClr val="tx2"/>
                </a:solidFill>
              </a:rPr>
              <a:t> </a:t>
            </a:r>
          </a:p>
          <a:p>
            <a:pPr algn="ctr" eaLnBrk="1" hangingPunct="1"/>
            <a:r>
              <a:rPr lang="en-US" sz="1600" b="0" dirty="0" err="1">
                <a:solidFill>
                  <a:schemeClr val="tx2"/>
                </a:solidFill>
              </a:rPr>
              <a:t>pp</a:t>
            </a:r>
            <a:r>
              <a:rPr lang="en-US" sz="1600" b="0" dirty="0">
                <a:solidFill>
                  <a:schemeClr val="tx2"/>
                </a:solidFill>
              </a:rPr>
              <a:t> 2.76 </a:t>
            </a:r>
            <a:r>
              <a:rPr lang="en-US" sz="1600" b="0" dirty="0" err="1">
                <a:solidFill>
                  <a:schemeClr val="tx2"/>
                </a:solidFill>
              </a:rPr>
              <a:t>TeV</a:t>
            </a:r>
            <a:r>
              <a:rPr lang="en-US" sz="1600" b="0" dirty="0">
                <a:solidFill>
                  <a:schemeClr val="tx2"/>
                </a:solidFill>
              </a:rPr>
              <a:t> reference</a:t>
            </a:r>
          </a:p>
        </p:txBody>
      </p:sp>
      <p:sp>
        <p:nvSpPr>
          <p:cNvPr id="11" name="TextBox 7"/>
          <p:cNvSpPr txBox="1">
            <a:spLocks noChangeArrowheads="1"/>
          </p:cNvSpPr>
          <p:nvPr/>
        </p:nvSpPr>
        <p:spPr bwMode="auto">
          <a:xfrm>
            <a:off x="4958556" y="5750053"/>
            <a:ext cx="369966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0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40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40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40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40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sz="1800" b="0" dirty="0">
                <a:solidFill>
                  <a:schemeClr val="tx2"/>
                </a:solidFill>
              </a:rPr>
              <a:t>Like for charged particles, high-</a:t>
            </a:r>
            <a:r>
              <a:rPr lang="en-US" sz="1800" b="0" dirty="0" err="1">
                <a:solidFill>
                  <a:schemeClr val="tx2"/>
                </a:solidFill>
              </a:rPr>
              <a:t>p</a:t>
            </a:r>
            <a:r>
              <a:rPr lang="en-US" sz="1800" b="0" baseline="-25000" dirty="0" err="1">
                <a:solidFill>
                  <a:schemeClr val="tx2"/>
                </a:solidFill>
              </a:rPr>
              <a:t>T</a:t>
            </a:r>
            <a:r>
              <a:rPr lang="en-US" sz="1800" b="0" dirty="0">
                <a:solidFill>
                  <a:schemeClr val="tx2"/>
                </a:solidFill>
              </a:rPr>
              <a:t> jet R</a:t>
            </a:r>
            <a:r>
              <a:rPr lang="en-US" sz="1800" b="0" baseline="-25000" dirty="0">
                <a:solidFill>
                  <a:schemeClr val="tx2"/>
                </a:solidFill>
              </a:rPr>
              <a:t>AA</a:t>
            </a:r>
            <a:r>
              <a:rPr lang="en-US" sz="1800" b="0" dirty="0">
                <a:solidFill>
                  <a:schemeClr val="tx2"/>
                </a:solidFill>
              </a:rPr>
              <a:t> flat at ≈ 0.5</a:t>
            </a:r>
            <a:endParaRPr lang="en-US" sz="1800" b="0" dirty="0">
              <a:solidFill>
                <a:schemeClr val="tx2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085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Jet quenching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Evgeny Kryshen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Физика столкновений тяжелых ионов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1B3C0-0E95-4FD5-A3A5-0757E699D670}" type="slidenum">
              <a:rPr lang="ru-RU" smtClean="0"/>
              <a:t>23</a:t>
            </a:fld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8" y="3951213"/>
            <a:ext cx="2428235" cy="2362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8079" y="3766547"/>
            <a:ext cx="833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ATLAS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594" y="4076729"/>
            <a:ext cx="3128853" cy="2256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264189" y="3822706"/>
            <a:ext cx="611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CMS</a:t>
            </a:r>
            <a:endParaRPr lang="ru-RU" dirty="0"/>
          </a:p>
        </p:txBody>
      </p:sp>
      <p:grpSp>
        <p:nvGrpSpPr>
          <p:cNvPr id="14" name="Group 8"/>
          <p:cNvGrpSpPr>
            <a:grpSpLocks/>
          </p:cNvGrpSpPr>
          <p:nvPr/>
        </p:nvGrpSpPr>
        <p:grpSpPr bwMode="auto">
          <a:xfrm>
            <a:off x="0" y="905165"/>
            <a:ext cx="5408579" cy="2625975"/>
            <a:chOff x="102" y="2171"/>
            <a:chExt cx="3590" cy="1649"/>
          </a:xfrm>
        </p:grpSpPr>
        <p:sp>
          <p:nvSpPr>
            <p:cNvPr id="15" name="Rectangle 9"/>
            <p:cNvSpPr>
              <a:spLocks noChangeArrowheads="1"/>
            </p:cNvSpPr>
            <p:nvPr/>
          </p:nvSpPr>
          <p:spPr bwMode="auto">
            <a:xfrm>
              <a:off x="162" y="3225"/>
              <a:ext cx="668" cy="1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/>
              <a:endParaRPr lang="ru-RU">
                <a:solidFill>
                  <a:srgbClr val="000000"/>
                </a:solidFill>
              </a:endParaRPr>
            </a:p>
          </p:txBody>
        </p:sp>
        <p:grpSp>
          <p:nvGrpSpPr>
            <p:cNvPr id="16" name="Group 10"/>
            <p:cNvGrpSpPr>
              <a:grpSpLocks/>
            </p:cNvGrpSpPr>
            <p:nvPr/>
          </p:nvGrpSpPr>
          <p:grpSpPr bwMode="auto">
            <a:xfrm>
              <a:off x="102" y="2171"/>
              <a:ext cx="3590" cy="1649"/>
              <a:chOff x="118" y="2088"/>
              <a:chExt cx="3590" cy="1649"/>
            </a:xfrm>
          </p:grpSpPr>
          <p:pic>
            <p:nvPicPr>
              <p:cNvPr id="17" name="Picture 1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67" t="54158" r="14076" b="14940"/>
              <a:stretch>
                <a:fillRect/>
              </a:stretch>
            </p:blipFill>
            <p:spPr bwMode="auto">
              <a:xfrm>
                <a:off x="136" y="3160"/>
                <a:ext cx="3572" cy="5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" name="Rectangle 12"/>
              <p:cNvSpPr>
                <a:spLocks noChangeArrowheads="1"/>
              </p:cNvSpPr>
              <p:nvPr/>
            </p:nvSpPr>
            <p:spPr bwMode="auto">
              <a:xfrm>
                <a:off x="175" y="3205"/>
                <a:ext cx="3501" cy="502"/>
              </a:xfrm>
              <a:prstGeom prst="rect">
                <a:avLst/>
              </a:prstGeom>
              <a:noFill/>
              <a:ln w="28575">
                <a:solidFill>
                  <a:srgbClr val="FF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  <a:cs typeface="+mn-cs"/>
                  </a:defRPr>
                </a:lvl9pPr>
              </a:lstStyle>
              <a:p>
                <a:pPr eaLnBrk="0" hangingPunct="0"/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19" name="Line 13"/>
              <p:cNvSpPr>
                <a:spLocks noChangeShapeType="1"/>
              </p:cNvSpPr>
              <p:nvPr/>
            </p:nvSpPr>
            <p:spPr bwMode="auto">
              <a:xfrm flipV="1">
                <a:off x="3063" y="3532"/>
                <a:ext cx="582" cy="6"/>
              </a:xfrm>
              <a:prstGeom prst="line">
                <a:avLst/>
              </a:prstGeom>
              <a:noFill/>
              <a:ln w="28575">
                <a:solidFill>
                  <a:srgbClr val="D6009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20" name="Line 14"/>
              <p:cNvSpPr>
                <a:spLocks noChangeShapeType="1"/>
              </p:cNvSpPr>
              <p:nvPr/>
            </p:nvSpPr>
            <p:spPr bwMode="auto">
              <a:xfrm flipV="1">
                <a:off x="234" y="3698"/>
                <a:ext cx="1279" cy="13"/>
              </a:xfrm>
              <a:prstGeom prst="line">
                <a:avLst/>
              </a:prstGeom>
              <a:noFill/>
              <a:ln w="28575">
                <a:solidFill>
                  <a:srgbClr val="D6009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21" name="Line 15"/>
              <p:cNvSpPr>
                <a:spLocks noChangeShapeType="1"/>
              </p:cNvSpPr>
              <p:nvPr/>
            </p:nvSpPr>
            <p:spPr bwMode="auto">
              <a:xfrm flipV="1">
                <a:off x="1936" y="3681"/>
                <a:ext cx="947" cy="12"/>
              </a:xfrm>
              <a:prstGeom prst="line">
                <a:avLst/>
              </a:prstGeom>
              <a:noFill/>
              <a:ln w="28575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  <a:cs typeface="+mn-cs"/>
                  </a:defRPr>
                </a:lvl9pPr>
              </a:lstStyle>
              <a:p>
                <a:endParaRPr lang="ru-RU"/>
              </a:p>
            </p:txBody>
          </p:sp>
          <p:grpSp>
            <p:nvGrpSpPr>
              <p:cNvPr id="22" name="Group 16"/>
              <p:cNvGrpSpPr>
                <a:grpSpLocks/>
              </p:cNvGrpSpPr>
              <p:nvPr/>
            </p:nvGrpSpPr>
            <p:grpSpPr bwMode="auto">
              <a:xfrm>
                <a:off x="118" y="2088"/>
                <a:ext cx="3585" cy="1084"/>
                <a:chOff x="118" y="2088"/>
                <a:chExt cx="3585" cy="1084"/>
              </a:xfrm>
            </p:grpSpPr>
            <p:pic>
              <p:nvPicPr>
                <p:cNvPr id="23" name="Picture 17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257" t="59299" r="20297" b="10335"/>
                <a:stretch>
                  <a:fillRect/>
                </a:stretch>
              </p:blipFill>
              <p:spPr bwMode="auto">
                <a:xfrm>
                  <a:off x="131" y="2434"/>
                  <a:ext cx="3572" cy="7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587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24" name="Group 18"/>
                <p:cNvGrpSpPr>
                  <a:grpSpLocks/>
                </p:cNvGrpSpPr>
                <p:nvPr/>
              </p:nvGrpSpPr>
              <p:grpSpPr bwMode="auto">
                <a:xfrm>
                  <a:off x="118" y="2088"/>
                  <a:ext cx="3584" cy="591"/>
                  <a:chOff x="1981" y="200"/>
                  <a:chExt cx="3584" cy="591"/>
                </a:xfrm>
              </p:grpSpPr>
              <p:pic>
                <p:nvPicPr>
                  <p:cNvPr id="25" name="Picture 19"/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257" t="36627" r="20297" b="39055"/>
                  <a:stretch>
                    <a:fillRect/>
                  </a:stretch>
                </p:blipFill>
                <p:spPr bwMode="auto">
                  <a:xfrm>
                    <a:off x="1993" y="200"/>
                    <a:ext cx="3572" cy="59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587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6" name="Picture 20"/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257" t="19757" r="20297" b="69051"/>
                  <a:stretch>
                    <a:fillRect/>
                  </a:stretch>
                </p:blipFill>
                <p:spPr bwMode="auto">
                  <a:xfrm>
                    <a:off x="1981" y="206"/>
                    <a:ext cx="3572" cy="27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587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</p:grpSp>
      </p:grpSp>
      <p:grpSp>
        <p:nvGrpSpPr>
          <p:cNvPr id="27" name="Group 20"/>
          <p:cNvGrpSpPr>
            <a:grpSpLocks/>
          </p:cNvGrpSpPr>
          <p:nvPr/>
        </p:nvGrpSpPr>
        <p:grpSpPr bwMode="auto">
          <a:xfrm>
            <a:off x="5814192" y="3620864"/>
            <a:ext cx="3512043" cy="2770208"/>
            <a:chOff x="4873024" y="1248348"/>
            <a:chExt cx="4507634" cy="3251228"/>
          </a:xfrm>
        </p:grpSpPr>
        <p:pic>
          <p:nvPicPr>
            <p:cNvPr id="28" name="Picture 1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3024" y="1565275"/>
              <a:ext cx="4270976" cy="2901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TextBox 18"/>
            <p:cNvSpPr txBox="1">
              <a:spLocks noChangeArrowheads="1"/>
            </p:cNvSpPr>
            <p:nvPr/>
          </p:nvSpPr>
          <p:spPr bwMode="auto">
            <a:xfrm>
              <a:off x="4873024" y="1248348"/>
              <a:ext cx="4507634" cy="3973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1" hangingPunct="1"/>
              <a:r>
                <a:rPr lang="en-US" sz="1600" dirty="0" smtClean="0"/>
                <a:t>ALICE</a:t>
              </a:r>
              <a:endParaRPr lang="en-US" sz="1600" dirty="0"/>
            </a:p>
          </p:txBody>
        </p:sp>
        <p:sp>
          <p:nvSpPr>
            <p:cNvPr id="30" name="Rectangle 19"/>
            <p:cNvSpPr/>
            <p:nvPr/>
          </p:nvSpPr>
          <p:spPr>
            <a:xfrm>
              <a:off x="4873024" y="4453536"/>
              <a:ext cx="4270976" cy="4604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31" name="Group 15"/>
          <p:cNvGrpSpPr>
            <a:grpSpLocks/>
          </p:cNvGrpSpPr>
          <p:nvPr/>
        </p:nvGrpSpPr>
        <p:grpSpPr bwMode="auto">
          <a:xfrm>
            <a:off x="5730377" y="666262"/>
            <a:ext cx="3254897" cy="2864878"/>
            <a:chOff x="0" y="1268795"/>
            <a:chExt cx="4038600" cy="3198431"/>
          </a:xfrm>
        </p:grpSpPr>
        <p:sp>
          <p:nvSpPr>
            <p:cNvPr id="32" name="TextBox 7"/>
            <p:cNvSpPr txBox="1">
              <a:spLocks noChangeArrowheads="1"/>
            </p:cNvSpPr>
            <p:nvPr/>
          </p:nvSpPr>
          <p:spPr bwMode="auto">
            <a:xfrm>
              <a:off x="63067" y="1268795"/>
              <a:ext cx="3913187" cy="3779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1" hangingPunct="1"/>
              <a:r>
                <a:rPr lang="en-US" sz="1600" dirty="0" smtClean="0"/>
                <a:t>STAR</a:t>
              </a:r>
              <a:endParaRPr lang="en-US" sz="1600" dirty="0"/>
            </a:p>
          </p:txBody>
        </p:sp>
        <p:grpSp>
          <p:nvGrpSpPr>
            <p:cNvPr id="35" name="Group 20"/>
            <p:cNvGrpSpPr>
              <a:grpSpLocks/>
            </p:cNvGrpSpPr>
            <p:nvPr/>
          </p:nvGrpSpPr>
          <p:grpSpPr bwMode="auto">
            <a:xfrm>
              <a:off x="0" y="1575022"/>
              <a:ext cx="4038600" cy="2892204"/>
              <a:chOff x="381000" y="1881963"/>
              <a:chExt cx="4038600" cy="2892056"/>
            </a:xfrm>
          </p:grpSpPr>
          <p:pic>
            <p:nvPicPr>
              <p:cNvPr id="38" name="Content Placeholder 6" descr="2d_star.pdf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636" b="-1357"/>
              <a:stretch>
                <a:fillRect/>
              </a:stretch>
            </p:blipFill>
            <p:spPr bwMode="auto">
              <a:xfrm>
                <a:off x="381000" y="1881963"/>
                <a:ext cx="4038600" cy="28920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9" name="Rectangle 19"/>
              <p:cNvSpPr>
                <a:spLocks noChangeArrowheads="1"/>
              </p:cNvSpPr>
              <p:nvPr/>
            </p:nvSpPr>
            <p:spPr bwMode="auto">
              <a:xfrm>
                <a:off x="776177" y="1881963"/>
                <a:ext cx="1169581" cy="13822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  <a:cs typeface="+mn-cs"/>
                  </a:defRPr>
                </a:lvl9pPr>
              </a:lstStyle>
              <a:p>
                <a:pPr eaLnBrk="0" hangingPunct="0"/>
                <a:endParaRPr lang="ru-RU"/>
              </a:p>
            </p:txBody>
          </p:sp>
        </p:grpSp>
        <p:sp>
          <p:nvSpPr>
            <p:cNvPr id="34" name="Rectangle 11"/>
            <p:cNvSpPr>
              <a:spLocks/>
            </p:cNvSpPr>
            <p:nvPr/>
          </p:nvSpPr>
          <p:spPr bwMode="auto">
            <a:xfrm>
              <a:off x="743289" y="1960461"/>
              <a:ext cx="1377818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5155" bIns="0">
              <a:spAutoFit/>
            </a:bodyPr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marL="39688"/>
              <a:r>
                <a:rPr lang="en-US" sz="1300">
                  <a:solidFill>
                    <a:srgbClr val="000000"/>
                  </a:solidFill>
                  <a:latin typeface="Helvetica" charset="0"/>
                  <a:cs typeface="Helvetica" charset="0"/>
                  <a:sym typeface="Helvetica" charset="0"/>
                </a:rPr>
                <a:t>STAR preliminary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639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Dijet asymmetry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486399"/>
            <a:ext cx="9144000" cy="1110951"/>
          </a:xfrm>
        </p:spPr>
        <p:txBody>
          <a:bodyPr>
            <a:normAutofit fontScale="92500" lnSpcReduction="20000"/>
          </a:bodyPr>
          <a:lstStyle/>
          <a:p>
            <a:r>
              <a:rPr lang="en-US" sz="1800" dirty="0"/>
              <a:t>Parton energy loss is observed as a</a:t>
            </a:r>
            <a:r>
              <a:rPr lang="en-US" sz="1800" dirty="0">
                <a:solidFill>
                  <a:srgbClr val="1506DC"/>
                </a:solidFill>
              </a:rPr>
              <a:t> pronounced </a:t>
            </a:r>
            <a:r>
              <a:rPr lang="en-US" sz="1800" dirty="0" smtClean="0">
                <a:solidFill>
                  <a:srgbClr val="1506DC"/>
                </a:solidFill>
              </a:rPr>
              <a:t>energy </a:t>
            </a:r>
            <a:r>
              <a:rPr lang="en-GB" sz="1800" dirty="0" smtClean="0">
                <a:solidFill>
                  <a:srgbClr val="1506DC"/>
                </a:solidFill>
              </a:rPr>
              <a:t>imbalance </a:t>
            </a:r>
            <a:r>
              <a:rPr lang="en-GB" sz="1800" dirty="0">
                <a:solidFill>
                  <a:srgbClr val="1506DC"/>
                </a:solidFill>
              </a:rPr>
              <a:t>in central </a:t>
            </a:r>
            <a:r>
              <a:rPr lang="en-GB" sz="1800" dirty="0" err="1">
                <a:solidFill>
                  <a:srgbClr val="1506DC"/>
                </a:solidFill>
              </a:rPr>
              <a:t>PbPb</a:t>
            </a:r>
            <a:r>
              <a:rPr lang="en-GB" sz="1800" dirty="0">
                <a:solidFill>
                  <a:srgbClr val="1506DC"/>
                </a:solidFill>
              </a:rPr>
              <a:t> </a:t>
            </a:r>
            <a:r>
              <a:rPr lang="en-GB" sz="1800" dirty="0" smtClean="0">
                <a:solidFill>
                  <a:srgbClr val="1506DC"/>
                </a:solidFill>
              </a:rPr>
              <a:t>collisions</a:t>
            </a:r>
          </a:p>
          <a:p>
            <a:r>
              <a:rPr lang="en-US" sz="1800" dirty="0">
                <a:solidFill>
                  <a:srgbClr val="FF0000"/>
                </a:solidFill>
              </a:rPr>
              <a:t>No apparent modification in the </a:t>
            </a:r>
            <a:r>
              <a:rPr lang="en-US" sz="1800" dirty="0" err="1">
                <a:solidFill>
                  <a:srgbClr val="FF0000"/>
                </a:solidFill>
              </a:rPr>
              <a:t>dijet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Δφ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smtClean="0">
                <a:solidFill>
                  <a:srgbClr val="FF0000"/>
                </a:solidFill>
              </a:rPr>
              <a:t>distribution</a:t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>
                <a:solidFill>
                  <a:srgbClr val="002060"/>
                </a:solidFill>
              </a:rPr>
              <a:t>(Dijet </a:t>
            </a:r>
            <a:r>
              <a:rPr lang="en-US" sz="1800" dirty="0">
                <a:solidFill>
                  <a:srgbClr val="002060"/>
                </a:solidFill>
              </a:rPr>
              <a:t>pairs are still back-to-back in azimuthal angle)</a:t>
            </a:r>
            <a:endParaRPr lang="en-GB" sz="1800" dirty="0" smtClean="0">
              <a:solidFill>
                <a:srgbClr val="002060"/>
              </a:solidFill>
            </a:endParaRPr>
          </a:p>
          <a:p>
            <a:r>
              <a:rPr lang="en-US" sz="1800" dirty="0" smtClean="0"/>
              <a:t>However information on initial jet momentum is missing + surface bias</a:t>
            </a:r>
            <a:endParaRPr lang="ru-RU" sz="18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Evgeny Kryshen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Физика столкновений тяжелых ионов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1B3C0-0E95-4FD5-A3A5-0757E699D670}" type="slidenum">
              <a:rPr lang="ru-RU" smtClean="0"/>
              <a:t>24</a:t>
            </a:fld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8" y="1209674"/>
            <a:ext cx="1305795" cy="3409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453" y="1414459"/>
            <a:ext cx="1176897" cy="3205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-110570" y="4608076"/>
            <a:ext cx="13345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Small A</a:t>
            </a:r>
            <a:r>
              <a:rPr lang="en-US" sz="1600" baseline="-25000" dirty="0" smtClean="0"/>
              <a:t>J</a:t>
            </a:r>
          </a:p>
          <a:p>
            <a:pPr algn="ctr"/>
            <a:r>
              <a:rPr lang="en-US" sz="1600" dirty="0" smtClean="0"/>
              <a:t>(Balanced jet)</a:t>
            </a:r>
            <a:endParaRPr lang="ru-RU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1138238" y="4613851"/>
            <a:ext cx="15236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Large A</a:t>
            </a:r>
            <a:r>
              <a:rPr lang="en-US" sz="1600" baseline="-25000" dirty="0" smtClean="0"/>
              <a:t>J</a:t>
            </a:r>
          </a:p>
          <a:p>
            <a:pPr algn="ctr"/>
            <a:r>
              <a:rPr lang="en-US" sz="1600" dirty="0" smtClean="0"/>
              <a:t>(Un-</a:t>
            </a:r>
            <a:r>
              <a:rPr lang="en-US" sz="1600" dirty="0" err="1" smtClean="0"/>
              <a:t>alanced</a:t>
            </a:r>
            <a:r>
              <a:rPr lang="en-US" sz="1600" dirty="0" smtClean="0"/>
              <a:t> jet)</a:t>
            </a:r>
            <a:endParaRPr lang="ru-RU" sz="1600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1" y="806142"/>
            <a:ext cx="2238375" cy="367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2181225" y="806142"/>
            <a:ext cx="6962776" cy="2595253"/>
            <a:chOff x="2181225" y="806142"/>
            <a:chExt cx="6962776" cy="2595253"/>
          </a:xfrm>
        </p:grpSpPr>
        <p:grpSp>
          <p:nvGrpSpPr>
            <p:cNvPr id="15" name="Группа 14"/>
            <p:cNvGrpSpPr/>
            <p:nvPr/>
          </p:nvGrpSpPr>
          <p:grpSpPr>
            <a:xfrm>
              <a:off x="2181225" y="1285585"/>
              <a:ext cx="6962775" cy="2115810"/>
              <a:chOff x="2181225" y="837457"/>
              <a:chExt cx="6962775" cy="2014848"/>
            </a:xfrm>
          </p:grpSpPr>
          <p:pic>
            <p:nvPicPr>
              <p:cNvPr id="14" name="Picture 2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9617"/>
              <a:stretch/>
            </p:blipFill>
            <p:spPr bwMode="auto">
              <a:xfrm>
                <a:off x="2257426" y="837457"/>
                <a:ext cx="6886574" cy="1584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078" name="Picture 6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00450" y="2421457"/>
                <a:ext cx="3286125" cy="4308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10" name="Прямая со стрелкой 9"/>
              <p:cNvCxnSpPr/>
              <p:nvPr/>
            </p:nvCxnSpPr>
            <p:spPr>
              <a:xfrm flipV="1">
                <a:off x="2661925" y="1962151"/>
                <a:ext cx="233675" cy="524142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/>
              <p:cNvSpPr txBox="1"/>
              <p:nvPr/>
            </p:nvSpPr>
            <p:spPr>
              <a:xfrm>
                <a:off x="2181225" y="2388786"/>
                <a:ext cx="14192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solidFill>
                      <a:srgbClr val="FF0000"/>
                    </a:solidFill>
                  </a:rPr>
                  <a:t>p</a:t>
                </a:r>
                <a:r>
                  <a:rPr lang="en-US" dirty="0" err="1" smtClean="0">
                    <a:solidFill>
                      <a:srgbClr val="FF0000"/>
                    </a:solidFill>
                  </a:rPr>
                  <a:t>p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 reference </a:t>
                </a:r>
                <a:endParaRPr lang="ru-RU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3079" name="Picture 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1739" y="806142"/>
              <a:ext cx="6672262" cy="479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Овал 15"/>
            <p:cNvSpPr/>
            <p:nvPr/>
          </p:nvSpPr>
          <p:spPr>
            <a:xfrm>
              <a:off x="8058150" y="1414460"/>
              <a:ext cx="733425" cy="138589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2305051" y="3017042"/>
            <a:ext cx="6848474" cy="2044523"/>
            <a:chOff x="2305051" y="3017042"/>
            <a:chExt cx="6848474" cy="2044523"/>
          </a:xfrm>
        </p:grpSpPr>
        <p:grpSp>
          <p:nvGrpSpPr>
            <p:cNvPr id="9" name="Группа 8"/>
            <p:cNvGrpSpPr/>
            <p:nvPr/>
          </p:nvGrpSpPr>
          <p:grpSpPr>
            <a:xfrm>
              <a:off x="2305051" y="3017042"/>
              <a:ext cx="6848474" cy="1883421"/>
              <a:chOff x="2305051" y="3017042"/>
              <a:chExt cx="6848474" cy="1883421"/>
            </a:xfrm>
          </p:grpSpPr>
          <p:pic>
            <p:nvPicPr>
              <p:cNvPr id="23" name="Picture 2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1071" b="637"/>
              <a:stretch/>
            </p:blipFill>
            <p:spPr bwMode="auto">
              <a:xfrm>
                <a:off x="2305051" y="3390563"/>
                <a:ext cx="6848474" cy="15099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6" name="Овал 25"/>
              <p:cNvSpPr/>
              <p:nvPr/>
            </p:nvSpPr>
            <p:spPr>
              <a:xfrm>
                <a:off x="8567738" y="3017042"/>
                <a:ext cx="576262" cy="1033836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3080" name="Picture 8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9900" y="4807695"/>
              <a:ext cx="5781675" cy="2538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45023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Symbol" charset="2"/>
                <a:cs typeface="Symbol" charset="2"/>
              </a:rPr>
              <a:t>g</a:t>
            </a:r>
            <a:r>
              <a:rPr lang="en-US" dirty="0" err="1" smtClean="0"/>
              <a:t>+jet</a:t>
            </a:r>
            <a:r>
              <a:rPr lang="en-US" dirty="0" smtClean="0"/>
              <a:t> – “golden channel”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5064" y="4429957"/>
            <a:ext cx="4358936" cy="1935332"/>
          </a:xfrm>
        </p:spPr>
        <p:txBody>
          <a:bodyPr>
            <a:normAutofit fontScale="92500"/>
          </a:bodyPr>
          <a:lstStyle/>
          <a:p>
            <a:pPr marL="0" indent="0">
              <a:buNone/>
              <a:defRPr/>
            </a:pPr>
            <a:r>
              <a:rPr lang="en-US" sz="24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Photon tag:</a:t>
            </a:r>
          </a:p>
          <a:p>
            <a:pPr>
              <a:buFont typeface="Arial"/>
              <a:buChar char="•"/>
              <a:defRPr/>
            </a:pPr>
            <a:r>
              <a:rPr lang="en-US" sz="24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Identifies jet as </a:t>
            </a:r>
            <a:r>
              <a:rPr lang="en-US" sz="240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u,d</a:t>
            </a:r>
            <a:r>
              <a:rPr lang="en-US" sz="24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quark jet</a:t>
            </a:r>
          </a:p>
          <a:p>
            <a:pPr>
              <a:buFont typeface="Arial"/>
              <a:buChar char="•"/>
              <a:defRPr/>
            </a:pPr>
            <a:r>
              <a:rPr lang="en-US" sz="24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Provides initial quark direction</a:t>
            </a:r>
          </a:p>
          <a:p>
            <a:pPr>
              <a:buFont typeface="Arial"/>
              <a:buChar char="•"/>
              <a:defRPr/>
            </a:pPr>
            <a:r>
              <a:rPr lang="en-US" sz="24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Provides initial quark </a:t>
            </a:r>
            <a:r>
              <a:rPr lang="en-US" sz="240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en-US" sz="2400" baseline="-2500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</a:t>
            </a:r>
            <a:endParaRPr lang="en-US" sz="2400" baseline="-250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Evgeny Kryshen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Физика столкновений тяжелых ионов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1B3C0-0E95-4FD5-A3A5-0757E699D670}" type="slidenum">
              <a:rPr lang="ru-RU" smtClean="0"/>
              <a:t>25</a:t>
            </a:fld>
            <a:endParaRPr lang="ru-RU" dirty="0"/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80" y="1131174"/>
            <a:ext cx="4267200" cy="436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838200"/>
            <a:ext cx="4068763" cy="3000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381000" y="1577975"/>
            <a:ext cx="1066800" cy="584200"/>
          </a:xfrm>
          <a:prstGeom prst="rect">
            <a:avLst/>
          </a:prstGeom>
          <a:solidFill>
            <a:srgbClr val="FFFFFF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40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40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40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40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40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600" b="0" dirty="0">
                <a:solidFill>
                  <a:schemeClr val="tx2"/>
                </a:solidFill>
              </a:rPr>
              <a:t>Photon</a:t>
            </a:r>
          </a:p>
          <a:p>
            <a:pPr eaLnBrk="1" hangingPunct="1"/>
            <a:r>
              <a:rPr lang="en-US" sz="1600" b="0" dirty="0">
                <a:solidFill>
                  <a:schemeClr val="tx2"/>
                </a:solidFill>
              </a:rPr>
              <a:t>(191GeV)</a:t>
            </a:r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2895600" y="2476500"/>
            <a:ext cx="1143000" cy="5842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40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40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40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40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40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600" b="0">
                <a:solidFill>
                  <a:schemeClr val="tx2"/>
                </a:solidFill>
              </a:rPr>
              <a:t>Jet </a:t>
            </a:r>
          </a:p>
          <a:p>
            <a:pPr eaLnBrk="1" hangingPunct="1"/>
            <a:r>
              <a:rPr lang="en-US" sz="1600" b="0">
                <a:solidFill>
                  <a:schemeClr val="tx2"/>
                </a:solidFill>
              </a:rPr>
              <a:t>(98 GeV)</a:t>
            </a:r>
          </a:p>
        </p:txBody>
      </p:sp>
    </p:spTree>
    <p:extLst>
      <p:ext uri="{BB962C8B-B14F-4D97-AF65-F5344CB8AC3E}">
        <p14:creationId xmlns:p14="http://schemas.microsoft.com/office/powerpoint/2010/main" val="2869258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Symbol" charset="2"/>
                <a:cs typeface="Symbol" charset="2"/>
              </a:rPr>
              <a:t>g</a:t>
            </a:r>
            <a:r>
              <a:rPr lang="en-US" dirty="0" err="1"/>
              <a:t>+jet</a:t>
            </a:r>
            <a:r>
              <a:rPr lang="en-US" dirty="0"/>
              <a:t>: </a:t>
            </a:r>
            <a:r>
              <a:rPr lang="en-US" dirty="0" err="1"/>
              <a:t>u,d</a:t>
            </a:r>
            <a:r>
              <a:rPr lang="en-US" dirty="0"/>
              <a:t> quark energy loss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Evgeny Kryshen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Физика столкновений тяжелых ионов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1B3C0-0E95-4FD5-A3A5-0757E699D670}" type="slidenum">
              <a:rPr lang="ru-RU" smtClean="0"/>
              <a:t>26</a:t>
            </a:fld>
            <a:endParaRPr lang="ru-RU" dirty="0"/>
          </a:p>
        </p:txBody>
      </p:sp>
      <p:sp>
        <p:nvSpPr>
          <p:cNvPr id="19" name="TextBox 11"/>
          <p:cNvSpPr txBox="1">
            <a:spLocks noChangeArrowheads="1"/>
          </p:cNvSpPr>
          <p:nvPr/>
        </p:nvSpPr>
        <p:spPr bwMode="auto">
          <a:xfrm>
            <a:off x="1200120" y="5516243"/>
            <a:ext cx="267148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0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40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40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40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40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sz="2000" b="0" dirty="0" smtClean="0">
                <a:solidFill>
                  <a:schemeClr val="tx2"/>
                </a:solidFill>
                <a:cs typeface="Arial" pitchFamily="34" charset="0"/>
              </a:rPr>
              <a:t>Jet-photon </a:t>
            </a:r>
            <a:r>
              <a:rPr lang="en-US" sz="2000" b="0" dirty="0" err="1" smtClean="0">
                <a:solidFill>
                  <a:schemeClr val="tx2"/>
                </a:solidFill>
                <a:cs typeface="Arial" pitchFamily="34" charset="0"/>
              </a:rPr>
              <a:t>p</a:t>
            </a:r>
            <a:r>
              <a:rPr lang="en-US" sz="2000" b="0" baseline="-25000" dirty="0" err="1" smtClean="0">
                <a:solidFill>
                  <a:schemeClr val="tx2"/>
                </a:solidFill>
                <a:cs typeface="Arial" pitchFamily="34" charset="0"/>
              </a:rPr>
              <a:t>T</a:t>
            </a:r>
            <a:r>
              <a:rPr lang="en-US" sz="2000" b="0" dirty="0" smtClean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sz="2000" b="0" dirty="0">
                <a:solidFill>
                  <a:schemeClr val="tx2"/>
                </a:solidFill>
                <a:cs typeface="Arial" pitchFamily="34" charset="0"/>
              </a:rPr>
              <a:t>balance </a:t>
            </a:r>
          </a:p>
          <a:p>
            <a:pPr algn="ctr" eaLnBrk="1" hangingPunct="1"/>
            <a:r>
              <a:rPr lang="en-US" sz="2000" b="0" dirty="0">
                <a:solidFill>
                  <a:schemeClr val="tx2"/>
                </a:solidFill>
                <a:cs typeface="Arial" pitchFamily="34" charset="0"/>
              </a:rPr>
              <a:t>drops by 14%</a:t>
            </a:r>
          </a:p>
        </p:txBody>
      </p:sp>
      <p:sp>
        <p:nvSpPr>
          <p:cNvPr id="20" name="TextBox 12"/>
          <p:cNvSpPr txBox="1">
            <a:spLocks noChangeArrowheads="1"/>
          </p:cNvSpPr>
          <p:nvPr/>
        </p:nvSpPr>
        <p:spPr bwMode="auto">
          <a:xfrm>
            <a:off x="5438774" y="5511109"/>
            <a:ext cx="25241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0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40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40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40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40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sz="2000" b="0" dirty="0">
                <a:solidFill>
                  <a:schemeClr val="tx2"/>
                </a:solidFill>
                <a:cs typeface="Arial" pitchFamily="34" charset="0"/>
              </a:rPr>
              <a:t>20% </a:t>
            </a:r>
            <a:r>
              <a:rPr lang="en-US" sz="2000" b="0" dirty="0" smtClean="0">
                <a:solidFill>
                  <a:schemeClr val="tx2"/>
                </a:solidFill>
                <a:cs typeface="Arial" pitchFamily="34" charset="0"/>
              </a:rPr>
              <a:t>of photons </a:t>
            </a:r>
            <a:r>
              <a:rPr lang="en-US" sz="2000" b="0" dirty="0">
                <a:solidFill>
                  <a:schemeClr val="tx2"/>
                </a:solidFill>
                <a:cs typeface="Arial" pitchFamily="34" charset="0"/>
              </a:rPr>
              <a:t>lose</a:t>
            </a:r>
          </a:p>
          <a:p>
            <a:pPr algn="ctr" eaLnBrk="1" hangingPunct="1"/>
            <a:r>
              <a:rPr lang="en-US" sz="2000" b="0" dirty="0">
                <a:solidFill>
                  <a:schemeClr val="tx2"/>
                </a:solidFill>
                <a:cs typeface="Arial" pitchFamily="34" charset="0"/>
              </a:rPr>
              <a:t> jet partner</a:t>
            </a:r>
          </a:p>
        </p:txBody>
      </p:sp>
      <p:sp>
        <p:nvSpPr>
          <p:cNvPr id="21" name="TextBox 11"/>
          <p:cNvSpPr txBox="1">
            <a:spLocks noChangeArrowheads="1"/>
          </p:cNvSpPr>
          <p:nvPr/>
        </p:nvSpPr>
        <p:spPr bwMode="auto">
          <a:xfrm>
            <a:off x="495270" y="882000"/>
            <a:ext cx="267148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0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40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40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40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40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/>
            <a:endParaRPr lang="en-US" sz="2000" b="0" dirty="0">
              <a:solidFill>
                <a:schemeClr val="tx2"/>
              </a:solidFill>
              <a:cs typeface="Arial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102" y="910604"/>
            <a:ext cx="135255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002" y="1258267"/>
            <a:ext cx="1390650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979" y="1077291"/>
            <a:ext cx="1304925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572592"/>
            <a:ext cx="8620125" cy="3943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6610350" y="1433303"/>
            <a:ext cx="1746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nucl</a:t>
            </a:r>
            <a:r>
              <a:rPr lang="en-US" sz="1600" dirty="0" smtClean="0"/>
              <a:t>-ex/1205.0206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88164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655" y="2557463"/>
            <a:ext cx="4110361" cy="3937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 meson </a:t>
            </a:r>
            <a:r>
              <a:rPr lang="en-US" i="1" dirty="0"/>
              <a:t>R</a:t>
            </a:r>
            <a:r>
              <a:rPr lang="en-US" baseline="-25000" dirty="0"/>
              <a:t>AA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Evgeny Kryshen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Физика столкновений тяжелых ионов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1B3C0-0E95-4FD5-A3A5-0757E699D670}" type="slidenum">
              <a:rPr lang="ru-RU" smtClean="0"/>
              <a:t>27</a:t>
            </a:fld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233991" y="2321764"/>
            <a:ext cx="18197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>
                <a:solidFill>
                  <a:srgbClr val="1506DC"/>
                </a:solidFill>
              </a:rPr>
              <a:t>JHEP 1209 (2012) 112</a:t>
            </a:r>
            <a:r>
              <a:rPr lang="en-GB" sz="1400" dirty="0">
                <a:solidFill>
                  <a:srgbClr val="1506DC"/>
                </a:solidFill>
              </a:rPr>
              <a:t> </a:t>
            </a:r>
            <a:endParaRPr lang="ru-RU" sz="1400" dirty="0">
              <a:solidFill>
                <a:srgbClr val="1506DC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935986" y="2700564"/>
            <a:ext cx="3364638" cy="1200329"/>
          </a:xfrm>
          <a:prstGeom prst="rect">
            <a:avLst/>
          </a:prstGeom>
          <a:ln w="28575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D</a:t>
            </a:r>
            <a:r>
              <a:rPr lang="en-US" baseline="30000" dirty="0"/>
              <a:t>0</a:t>
            </a:r>
            <a:r>
              <a:rPr lang="en-US" dirty="0"/>
              <a:t>, D</a:t>
            </a:r>
            <a:r>
              <a:rPr lang="en-US" baseline="30000" dirty="0"/>
              <a:t>+</a:t>
            </a:r>
            <a:r>
              <a:rPr lang="en-US" dirty="0"/>
              <a:t> and D*</a:t>
            </a:r>
            <a:r>
              <a:rPr lang="en-US" baseline="30000" dirty="0"/>
              <a:t>+</a:t>
            </a:r>
            <a:r>
              <a:rPr lang="en-US" dirty="0"/>
              <a:t> </a:t>
            </a:r>
            <a:r>
              <a:rPr lang="en-US" i="1" dirty="0"/>
              <a:t>R</a:t>
            </a:r>
            <a:r>
              <a:rPr lang="en-US" i="1" baseline="-25000" dirty="0"/>
              <a:t>AA</a:t>
            </a:r>
            <a:r>
              <a:rPr lang="en-US" dirty="0"/>
              <a:t> compatible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within uncertainties</a:t>
            </a:r>
            <a:r>
              <a:rPr lang="it-IT" i="1" dirty="0" smtClean="0">
                <a:solidFill>
                  <a:schemeClr val="tx2"/>
                </a:solidFill>
              </a:rPr>
              <a:t>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Suppression up to a factor 5 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it-IT" dirty="0" smtClean="0">
                <a:solidFill>
                  <a:srgbClr val="FF0000"/>
                </a:solidFill>
              </a:rPr>
              <a:t>at   </a:t>
            </a:r>
            <a:r>
              <a:rPr lang="it-IT" i="1" dirty="0">
                <a:solidFill>
                  <a:srgbClr val="FF0000"/>
                </a:solidFill>
              </a:rPr>
              <a:t>p</a:t>
            </a:r>
            <a:r>
              <a:rPr lang="it-IT" baseline="-25000" dirty="0">
                <a:solidFill>
                  <a:srgbClr val="FF0000"/>
                </a:solidFill>
              </a:rPr>
              <a:t>T</a:t>
            </a:r>
            <a:r>
              <a:rPr lang="it-IT" i="1" dirty="0">
                <a:solidFill>
                  <a:srgbClr val="FF0000"/>
                </a:solidFill>
              </a:rPr>
              <a:t>~ </a:t>
            </a:r>
            <a:r>
              <a:rPr lang="it-IT" dirty="0">
                <a:solidFill>
                  <a:srgbClr val="FF0000"/>
                </a:solidFill>
              </a:rPr>
              <a:t>10 GeV/c</a:t>
            </a:r>
            <a:r>
              <a:rPr lang="it-IT" i="1" dirty="0" smtClean="0">
                <a:solidFill>
                  <a:srgbClr val="FF0000"/>
                </a:solidFill>
              </a:rPr>
              <a:t>.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16" name="Стрелка вправо 15"/>
          <p:cNvSpPr/>
          <p:nvPr/>
        </p:nvSpPr>
        <p:spPr>
          <a:xfrm rot="10800000">
            <a:off x="4305672" y="3111516"/>
            <a:ext cx="488271" cy="4789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59" y="1188134"/>
            <a:ext cx="2767012" cy="659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705" y="925243"/>
            <a:ext cx="2743200" cy="1185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Стрелка вправо 16"/>
          <p:cNvSpPr/>
          <p:nvPr/>
        </p:nvSpPr>
        <p:spPr>
          <a:xfrm>
            <a:off x="4201359" y="1242656"/>
            <a:ext cx="435006" cy="5504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381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 meson </a:t>
            </a:r>
            <a:r>
              <a:rPr lang="en-US" i="1" dirty="0" smtClean="0"/>
              <a:t>R</a:t>
            </a:r>
            <a:r>
              <a:rPr lang="en-US" baseline="-25000" dirty="0" smtClean="0"/>
              <a:t>AA: </a:t>
            </a:r>
            <a:r>
              <a:rPr lang="en-US" dirty="0" smtClean="0"/>
              <a:t>comparison to charged </a:t>
            </a:r>
            <a:r>
              <a:rPr lang="en-US" dirty="0" err="1" smtClean="0"/>
              <a:t>pions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Evgeny Kryshen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Физика столкновений тяжелых ионов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1B3C0-0E95-4FD5-A3A5-0757E699D670}" type="slidenum">
              <a:rPr lang="ru-RU" smtClean="0"/>
              <a:t>28</a:t>
            </a:fld>
            <a:endParaRPr lang="ru-RU" dirty="0"/>
          </a:p>
        </p:txBody>
      </p:sp>
      <p:pic>
        <p:nvPicPr>
          <p:cNvPr id="8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850" b="870"/>
          <a:stretch/>
        </p:blipFill>
        <p:spPr>
          <a:xfrm>
            <a:off x="0" y="1067954"/>
            <a:ext cx="4388043" cy="393530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95849" y="1945373"/>
            <a:ext cx="4279223" cy="1754326"/>
          </a:xfrm>
          <a:prstGeom prst="rect">
            <a:avLst/>
          </a:prstGeom>
          <a:noFill/>
          <a:ln w="254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Average D-meson </a:t>
            </a:r>
            <a:r>
              <a:rPr lang="en-US" i="1" dirty="0" smtClean="0"/>
              <a:t>R</a:t>
            </a:r>
            <a:r>
              <a:rPr lang="en-US" baseline="-25000" dirty="0" smtClean="0"/>
              <a:t>AA</a:t>
            </a:r>
            <a:r>
              <a:rPr lang="en-US" dirty="0" smtClean="0"/>
              <a:t>: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n-US" i="1" dirty="0" smtClean="0"/>
              <a:t>– </a:t>
            </a:r>
            <a:r>
              <a:rPr lang="en-US" i="1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&lt; 8 </a:t>
            </a:r>
            <a:r>
              <a:rPr lang="en-US" dirty="0" err="1" smtClean="0"/>
              <a:t>GeV</a:t>
            </a:r>
            <a:r>
              <a:rPr lang="en-US" dirty="0" smtClean="0"/>
              <a:t>/</a:t>
            </a:r>
            <a:r>
              <a:rPr lang="en-US" i="1" dirty="0" smtClean="0"/>
              <a:t>c</a:t>
            </a:r>
            <a:r>
              <a:rPr lang="en-US" dirty="0" smtClean="0"/>
              <a:t> hint of slightly less </a:t>
            </a:r>
          </a:p>
          <a:p>
            <a:pPr lvl="1"/>
            <a:r>
              <a:rPr lang="en-US" dirty="0" smtClean="0"/>
              <a:t>suppression than for light hadrons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n-US" i="1" dirty="0" smtClean="0"/>
              <a:t>– </a:t>
            </a:r>
            <a:r>
              <a:rPr lang="en-US" i="1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&gt; </a:t>
            </a:r>
            <a:r>
              <a:rPr lang="en-US" dirty="0"/>
              <a:t>8 GeV/</a:t>
            </a:r>
            <a:r>
              <a:rPr lang="en-US" i="1" dirty="0"/>
              <a:t>c</a:t>
            </a:r>
            <a:r>
              <a:rPr lang="en-US" dirty="0"/>
              <a:t> </a:t>
            </a:r>
            <a:r>
              <a:rPr lang="en-US" dirty="0" smtClean="0"/>
              <a:t>both (all) very similar:</a:t>
            </a:r>
          </a:p>
          <a:p>
            <a:pPr lvl="1"/>
            <a:r>
              <a:rPr lang="en-GB" dirty="0" smtClean="0">
                <a:solidFill>
                  <a:srgbClr val="FF0000"/>
                </a:solidFill>
              </a:rPr>
              <a:t>no indication of colour charge dependence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Стрелка вправо 14"/>
          <p:cNvSpPr/>
          <p:nvPr/>
        </p:nvSpPr>
        <p:spPr>
          <a:xfrm rot="10800000">
            <a:off x="4305672" y="2651158"/>
            <a:ext cx="488271" cy="4789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8893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 meson </a:t>
            </a:r>
            <a:r>
              <a:rPr lang="en-US" i="1" dirty="0" smtClean="0"/>
              <a:t>v</a:t>
            </a:r>
            <a:r>
              <a:rPr lang="en-US" i="1" baseline="-25000" dirty="0" smtClean="0"/>
              <a:t>2</a:t>
            </a:r>
            <a:endParaRPr lang="ru-RU" baseline="-250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Evgeny Kryshen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Физика столкновений тяжелых ионов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1B3C0-0E95-4FD5-A3A5-0757E699D670}" type="slidenum">
              <a:rPr lang="ru-RU" smtClean="0"/>
              <a:t>29</a:t>
            </a:fld>
            <a:endParaRPr lang="ru-RU" dirty="0"/>
          </a:p>
        </p:txBody>
      </p:sp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79899" y="4840163"/>
            <a:ext cx="8637974" cy="15511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/>
              <a:t>Non-zero D-meson elliptic flow </a:t>
            </a:r>
            <a:r>
              <a:rPr lang="en-US" sz="2000" dirty="0" smtClean="0"/>
              <a:t>observed</a:t>
            </a:r>
            <a:r>
              <a:rPr lang="en-US" sz="2000" dirty="0"/>
              <a:t>:</a:t>
            </a:r>
          </a:p>
          <a:p>
            <a:r>
              <a:rPr lang="en-US" sz="2000" dirty="0"/>
              <a:t>consistent among D-meson species (D</a:t>
            </a:r>
            <a:r>
              <a:rPr lang="en-US" sz="2000" baseline="30000" dirty="0"/>
              <a:t>0</a:t>
            </a:r>
            <a:r>
              <a:rPr lang="en-US" sz="2000" dirty="0"/>
              <a:t>, D</a:t>
            </a:r>
            <a:r>
              <a:rPr lang="en-US" sz="2000" baseline="30000" dirty="0"/>
              <a:t>+</a:t>
            </a:r>
            <a:r>
              <a:rPr lang="en-US" sz="2000" dirty="0"/>
              <a:t>, D</a:t>
            </a:r>
            <a:r>
              <a:rPr lang="en-US" sz="2000" baseline="30000" dirty="0"/>
              <a:t>*+</a:t>
            </a:r>
            <a:r>
              <a:rPr lang="en-US" sz="2000" dirty="0"/>
              <a:t>)</a:t>
            </a:r>
          </a:p>
          <a:p>
            <a:r>
              <a:rPr lang="en-US" sz="2000" dirty="0"/>
              <a:t>comparable to </a:t>
            </a:r>
            <a:r>
              <a:rPr lang="en-US" sz="2000" i="1" dirty="0" smtClean="0"/>
              <a:t>v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 </a:t>
            </a:r>
            <a:r>
              <a:rPr lang="en-US" sz="2000" dirty="0"/>
              <a:t>of light </a:t>
            </a:r>
            <a:r>
              <a:rPr lang="en-US" sz="2000" dirty="0" smtClean="0"/>
              <a:t>hadrons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chemeClr val="tx2"/>
                </a:solidFill>
              </a:rPr>
              <a:t>Simultaneous description of </a:t>
            </a:r>
            <a:r>
              <a:rPr lang="en-US" sz="2000" i="1" dirty="0" smtClean="0">
                <a:solidFill>
                  <a:schemeClr val="tx2"/>
                </a:solidFill>
              </a:rPr>
              <a:t>R</a:t>
            </a:r>
            <a:r>
              <a:rPr lang="en-US" sz="2000" baseline="-25000" dirty="0" smtClean="0">
                <a:solidFill>
                  <a:schemeClr val="tx2"/>
                </a:solidFill>
              </a:rPr>
              <a:t>AA</a:t>
            </a:r>
            <a:r>
              <a:rPr lang="en-US" sz="2000" dirty="0" smtClean="0">
                <a:solidFill>
                  <a:schemeClr val="tx2"/>
                </a:solidFill>
              </a:rPr>
              <a:t> and </a:t>
            </a:r>
            <a:r>
              <a:rPr lang="en-US" sz="2000" i="1" dirty="0" smtClean="0">
                <a:solidFill>
                  <a:schemeClr val="tx2"/>
                </a:solidFill>
              </a:rPr>
              <a:t>v</a:t>
            </a:r>
            <a:r>
              <a:rPr lang="en-US" sz="2000" baseline="-25000" dirty="0" smtClean="0">
                <a:solidFill>
                  <a:schemeClr val="tx2"/>
                </a:solidFill>
              </a:rPr>
              <a:t>2</a:t>
            </a:r>
            <a:r>
              <a:rPr lang="en-US" sz="2000" dirty="0" smtClean="0">
                <a:solidFill>
                  <a:schemeClr val="tx2"/>
                </a:solidFill>
              </a:rPr>
              <a:t> – challenge for transport models</a:t>
            </a:r>
          </a:p>
        </p:txBody>
      </p:sp>
      <p:pic>
        <p:nvPicPr>
          <p:cNvPr id="8194" name="Picture 2" descr="D:\doc\alice\Talks\2012-11-20-protvino-alice\others\2012-Aug-03-AverageDraaPbPb2011_0010_models_cmpv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0690"/>
            <a:ext cx="4234994" cy="3734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609" r="8858" b="519"/>
          <a:stretch/>
        </p:blipFill>
        <p:spPr>
          <a:xfrm>
            <a:off x="4645430" y="909837"/>
            <a:ext cx="4428000" cy="34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709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9" y="3142542"/>
            <a:ext cx="3755254" cy="3318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HIC: physics motivation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30967" y="3329126"/>
            <a:ext cx="5513033" cy="3222594"/>
          </a:xfrm>
        </p:spPr>
        <p:txBody>
          <a:bodyPr>
            <a:noAutofit/>
          </a:bodyPr>
          <a:lstStyle/>
          <a:p>
            <a:r>
              <a:rPr lang="en-US" sz="1800" dirty="0" smtClean="0">
                <a:solidFill>
                  <a:srgbClr val="1506DC"/>
                </a:solidFill>
              </a:rPr>
              <a:t>Goal: study nuclear matter at extreme conditions of temperature and density</a:t>
            </a:r>
          </a:p>
          <a:p>
            <a:r>
              <a:rPr lang="en-US" sz="1800" dirty="0" smtClean="0"/>
              <a:t>Heavy ion collisions studied </a:t>
            </a:r>
            <a:r>
              <a:rPr lang="en-US" sz="1800" dirty="0"/>
              <a:t>since </a:t>
            </a:r>
            <a:r>
              <a:rPr lang="en-US" sz="1800" dirty="0" smtClean="0"/>
              <a:t>AGS, SPS &amp; RHIC</a:t>
            </a:r>
            <a:endParaRPr lang="en-US" sz="1800" dirty="0"/>
          </a:p>
          <a:p>
            <a:r>
              <a:rPr lang="en-US" sz="1800" dirty="0" smtClean="0"/>
              <a:t>Produced QCD matter </a:t>
            </a:r>
            <a:r>
              <a:rPr lang="en-US" sz="1800" dirty="0"/>
              <a:t>initially thought as </a:t>
            </a:r>
            <a:r>
              <a:rPr lang="en-US" sz="1800" dirty="0" smtClean="0"/>
              <a:t>weakly interacting gas </a:t>
            </a:r>
            <a:r>
              <a:rPr lang="en-US" sz="1800" dirty="0"/>
              <a:t>of quarks </a:t>
            </a:r>
            <a:r>
              <a:rPr lang="en-US" sz="1800" dirty="0" smtClean="0"/>
              <a:t>and gluons but</a:t>
            </a:r>
          </a:p>
          <a:p>
            <a:r>
              <a:rPr lang="en-US" sz="1800" dirty="0" smtClean="0"/>
              <a:t>found </a:t>
            </a:r>
            <a:r>
              <a:rPr lang="en-US" sz="1800" dirty="0"/>
              <a:t>as </a:t>
            </a:r>
            <a:r>
              <a:rPr lang="en-US" sz="1800" dirty="0" smtClean="0">
                <a:solidFill>
                  <a:srgbClr val="FF0000"/>
                </a:solidFill>
              </a:rPr>
              <a:t>strongly interacting matter</a:t>
            </a:r>
            <a:r>
              <a:rPr lang="en-US" sz="1800" dirty="0" smtClean="0"/>
              <a:t>:</a:t>
            </a:r>
          </a:p>
          <a:p>
            <a:pPr lvl="1"/>
            <a:r>
              <a:rPr lang="en-US" sz="1800" dirty="0" smtClean="0"/>
              <a:t>short </a:t>
            </a:r>
            <a:r>
              <a:rPr lang="en-US" sz="1800" dirty="0"/>
              <a:t>mean free </a:t>
            </a:r>
            <a:r>
              <a:rPr lang="en-US" sz="1800" dirty="0" smtClean="0"/>
              <a:t>path</a:t>
            </a:r>
          </a:p>
          <a:p>
            <a:pPr lvl="1"/>
            <a:r>
              <a:rPr lang="en-US" sz="1800" dirty="0" smtClean="0"/>
              <a:t>high </a:t>
            </a:r>
            <a:r>
              <a:rPr lang="en-US" sz="1800" dirty="0"/>
              <a:t>collectivity and </a:t>
            </a:r>
            <a:r>
              <a:rPr lang="en-US" sz="1800" dirty="0" smtClean="0"/>
              <a:t>flows</a:t>
            </a:r>
          </a:p>
          <a:p>
            <a:pPr lvl="1"/>
            <a:r>
              <a:rPr lang="en-US" sz="1800" dirty="0" smtClean="0"/>
              <a:t>large </a:t>
            </a:r>
            <a:r>
              <a:rPr lang="en-US" sz="1800" dirty="0" err="1" smtClean="0"/>
              <a:t>parton</a:t>
            </a:r>
            <a:r>
              <a:rPr lang="en-US" sz="1800" dirty="0" smtClean="0"/>
              <a:t> energy-loss</a:t>
            </a:r>
          </a:p>
          <a:p>
            <a:pPr lvl="1"/>
            <a:r>
              <a:rPr lang="en-US" sz="1800" dirty="0" smtClean="0"/>
              <a:t>almost </a:t>
            </a:r>
            <a:r>
              <a:rPr lang="en-US" sz="1800" dirty="0"/>
              <a:t>perfect </a:t>
            </a:r>
            <a:r>
              <a:rPr lang="en-US" sz="1800" dirty="0" smtClean="0"/>
              <a:t>liquid (</a:t>
            </a:r>
            <a:r>
              <a:rPr lang="en-US" sz="1800" dirty="0" smtClean="0">
                <a:sym typeface="Symbol"/>
              </a:rPr>
              <a:t>/s  ~ 1/4</a:t>
            </a:r>
            <a:r>
              <a:rPr lang="el-GR" sz="1800" dirty="0" smtClean="0">
                <a:sym typeface="Symbol"/>
              </a:rPr>
              <a:t>π</a:t>
            </a:r>
            <a:r>
              <a:rPr lang="en-US" sz="1800" dirty="0" smtClean="0">
                <a:sym typeface="Symbol"/>
              </a:rPr>
              <a:t>)</a:t>
            </a:r>
            <a:endParaRPr lang="ru-RU" sz="18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Evgeny Kryshen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Физика столкновений тяжелых ионов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1B3C0-0E95-4FD5-A3A5-0757E699D670}" type="slidenum">
              <a:rPr lang="ru-RU" smtClean="0"/>
              <a:t>3</a:t>
            </a:fld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3" y="772202"/>
            <a:ext cx="8961987" cy="2368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9839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Quarkonia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305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Screening and initial temperature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Evgeny Kryshen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Физика столкновений тяжелых ионов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1B3C0-0E95-4FD5-A3A5-0757E699D670}" type="slidenum">
              <a:rPr lang="ru-RU" smtClean="0"/>
              <a:t>31</a:t>
            </a:fld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5339"/>
            <a:ext cx="6167669" cy="3890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450" y="2282422"/>
            <a:ext cx="2876550" cy="3664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931" y="871538"/>
            <a:ext cx="2505075" cy="105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61975" y="5171986"/>
            <a:ext cx="587692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/>
              <a:t>Different states have different binding </a:t>
            </a:r>
            <a:r>
              <a:rPr lang="en-US" sz="2000" dirty="0" smtClean="0"/>
              <a:t>energies</a:t>
            </a:r>
            <a:br>
              <a:rPr lang="en-US" sz="2000" dirty="0" smtClean="0"/>
            </a:br>
            <a:r>
              <a:rPr lang="en-US" sz="2000" dirty="0" smtClean="0"/>
              <a:t>Loosely </a:t>
            </a:r>
            <a:r>
              <a:rPr lang="en-US" sz="2000" dirty="0"/>
              <a:t>bound states melt first!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/>
              <a:t>Successive suppression of individual </a:t>
            </a:r>
            <a:r>
              <a:rPr lang="en-US" sz="2000" dirty="0" smtClean="0"/>
              <a:t>states provides </a:t>
            </a:r>
            <a:r>
              <a:rPr lang="en-US" sz="2000" dirty="0"/>
              <a:t>a </a:t>
            </a:r>
            <a:r>
              <a:rPr lang="en-US" sz="2000" dirty="0">
                <a:solidFill>
                  <a:srgbClr val="FF0000"/>
                </a:solidFill>
              </a:rPr>
              <a:t>“thermometer” </a:t>
            </a:r>
            <a:r>
              <a:rPr lang="en-US" sz="2000" dirty="0"/>
              <a:t>of the QGP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10258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3722" y="0"/>
            <a:ext cx="7717135" cy="764704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Suppression or enhancement?</a:t>
            </a:r>
            <a:endParaRPr lang="ru-RU" sz="3600" baseline="-25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" y="866449"/>
            <a:ext cx="4962524" cy="1581476"/>
          </a:xfrm>
        </p:spPr>
        <p:txBody>
          <a:bodyPr>
            <a:normAutofit/>
          </a:bodyPr>
          <a:lstStyle/>
          <a:p>
            <a:r>
              <a:rPr lang="en-US" sz="2000" b="1" dirty="0" smtClean="0">
                <a:solidFill>
                  <a:schemeClr val="accent1"/>
                </a:solidFill>
                <a:sym typeface="Wingdings" pitchFamily="2" charset="2"/>
              </a:rPr>
              <a:t>LHC </a:t>
            </a:r>
            <a:r>
              <a:rPr lang="en-US" sz="2000" b="1" dirty="0">
                <a:solidFill>
                  <a:schemeClr val="accent1"/>
                </a:solidFill>
                <a:sym typeface="Wingdings" pitchFamily="2" charset="2"/>
              </a:rPr>
              <a:t>energies : </a:t>
            </a:r>
            <a:r>
              <a:rPr lang="en-US" sz="2000" dirty="0"/>
              <a:t>Enhancement via (re)generation  of </a:t>
            </a:r>
            <a:r>
              <a:rPr lang="en-US" sz="2000" dirty="0" err="1"/>
              <a:t>quarkonia</a:t>
            </a:r>
            <a:r>
              <a:rPr lang="en-US" sz="2000" dirty="0"/>
              <a:t>, due to the large heavy-quark multiplicity  (A. </a:t>
            </a:r>
            <a:r>
              <a:rPr lang="en-US" sz="2000" dirty="0" err="1"/>
              <a:t>Andronic</a:t>
            </a:r>
            <a:r>
              <a:rPr lang="en-US" sz="2000" dirty="0"/>
              <a:t> et al</a:t>
            </a:r>
            <a:r>
              <a:rPr lang="en-US" sz="2000" dirty="0" smtClean="0"/>
              <a:t>., </a:t>
            </a:r>
            <a:r>
              <a:rPr lang="en-US" sz="2000" dirty="0"/>
              <a:t>PLB 571, </a:t>
            </a:r>
            <a:r>
              <a:rPr lang="en-US" sz="2000" dirty="0" smtClean="0"/>
              <a:t>36 (</a:t>
            </a:r>
            <a:r>
              <a:rPr lang="en-US" sz="2000" dirty="0"/>
              <a:t>2003))</a:t>
            </a:r>
            <a:endParaRPr lang="it-IT" sz="20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Evgeny Kryshen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Физика столкновений тяжелых ионов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1B3C0-0E95-4FD5-A3A5-0757E699D670}" type="slidenum">
              <a:rPr lang="ru-RU" smtClean="0"/>
              <a:t>32</a:t>
            </a:fld>
            <a:endParaRPr lang="ru-RU" dirty="0"/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947" y="3607870"/>
            <a:ext cx="4184053" cy="2859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923925"/>
            <a:ext cx="3924300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8" descr="nature_stachel.pdf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" r="45305"/>
          <a:stretch/>
        </p:blipFill>
        <p:spPr>
          <a:xfrm>
            <a:off x="0" y="2780824"/>
            <a:ext cx="5143621" cy="3686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02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SPS summary plot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Evgeny Kryshen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Физика столкновений тяжелых ионов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1B3C0-0E95-4FD5-A3A5-0757E699D670}" type="slidenum">
              <a:rPr lang="ru-RU" smtClean="0"/>
              <a:t>33</a:t>
            </a:fld>
            <a:endParaRPr lang="ru-RU" dirty="0"/>
          </a:p>
        </p:txBody>
      </p:sp>
      <p:grpSp>
        <p:nvGrpSpPr>
          <p:cNvPr id="139" name="Group 3"/>
          <p:cNvGrpSpPr/>
          <p:nvPr/>
        </p:nvGrpSpPr>
        <p:grpSpPr>
          <a:xfrm>
            <a:off x="0" y="1410744"/>
            <a:ext cx="4904936" cy="3946144"/>
            <a:chOff x="138383" y="2438400"/>
            <a:chExt cx="5119417" cy="4238171"/>
          </a:xfrm>
        </p:grpSpPr>
        <p:pic>
          <p:nvPicPr>
            <p:cNvPr id="140" name="Picture 19" descr="PbIn_MeasExp_shadowi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4" t="4572" b="2312"/>
            <a:stretch/>
          </p:blipFill>
          <p:spPr bwMode="auto">
            <a:xfrm>
              <a:off x="138383" y="2438400"/>
              <a:ext cx="5119417" cy="4238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1" name="Rectangle 21"/>
            <p:cNvSpPr>
              <a:spLocks noChangeArrowheads="1"/>
            </p:cNvSpPr>
            <p:nvPr/>
          </p:nvSpPr>
          <p:spPr bwMode="auto">
            <a:xfrm>
              <a:off x="4849926" y="3671668"/>
              <a:ext cx="192809" cy="468077"/>
            </a:xfrm>
            <a:prstGeom prst="rect">
              <a:avLst/>
            </a:prstGeom>
            <a:solidFill>
              <a:srgbClr val="0099FF">
                <a:alpha val="49019"/>
              </a:srgbClr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fontAlgn="base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it-IT" sz="2400">
                <a:solidFill>
                  <a:srgbClr val="002060"/>
                </a:solidFill>
                <a:latin typeface="Times New Roman" pitchFamily="18" charset="0"/>
                <a:ea typeface="DejaVu LGC Sans"/>
                <a:cs typeface="DejaVu LGC Sans"/>
              </a:endParaRPr>
            </a:p>
          </p:txBody>
        </p:sp>
        <p:sp>
          <p:nvSpPr>
            <p:cNvPr id="142" name="Text Box 20"/>
            <p:cNvSpPr txBox="1">
              <a:spLocks noChangeArrowheads="1"/>
            </p:cNvSpPr>
            <p:nvPr/>
          </p:nvSpPr>
          <p:spPr bwMode="auto">
            <a:xfrm>
              <a:off x="1126577" y="5596974"/>
              <a:ext cx="3667866" cy="28358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base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US" sz="1200" dirty="0">
                  <a:solidFill>
                    <a:srgbClr val="002060"/>
                  </a:solidFill>
                  <a:ea typeface="DejaVu LGC Sans"/>
                  <a:cs typeface="DejaVu LGC Sans"/>
                </a:rPr>
                <a:t>After correction for EKS98 shadowing</a:t>
              </a:r>
            </a:p>
          </p:txBody>
        </p:sp>
      </p:grpSp>
      <p:sp>
        <p:nvSpPr>
          <p:cNvPr id="143" name="Text Box 13"/>
          <p:cNvSpPr txBox="1">
            <a:spLocks noChangeArrowheads="1"/>
          </p:cNvSpPr>
          <p:nvPr/>
        </p:nvSpPr>
        <p:spPr bwMode="auto">
          <a:xfrm>
            <a:off x="2503718" y="1629618"/>
            <a:ext cx="229582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0000"/>
                </a:solidFill>
                <a:cs typeface="Arial" pitchFamily="34" charset="0"/>
              </a:rPr>
              <a:t>In-In 158 </a:t>
            </a:r>
            <a:r>
              <a:rPr lang="en-US" dirty="0" err="1">
                <a:solidFill>
                  <a:srgbClr val="FF0000"/>
                </a:solidFill>
                <a:cs typeface="Arial" pitchFamily="34" charset="0"/>
              </a:rPr>
              <a:t>GeV</a:t>
            </a:r>
            <a:r>
              <a:rPr lang="en-US" dirty="0">
                <a:solidFill>
                  <a:srgbClr val="FF0000"/>
                </a:solidFill>
                <a:cs typeface="Arial" pitchFamily="34" charset="0"/>
              </a:rPr>
              <a:t> (NA60)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srgbClr val="1506DC"/>
                </a:solidFill>
                <a:cs typeface="Arial" pitchFamily="34" charset="0"/>
              </a:rPr>
              <a:t>Pb-Pb</a:t>
            </a:r>
            <a:r>
              <a:rPr lang="en-US" dirty="0">
                <a:solidFill>
                  <a:srgbClr val="1506DC"/>
                </a:solidFill>
                <a:cs typeface="Arial" pitchFamily="34" charset="0"/>
              </a:rPr>
              <a:t> 158 </a:t>
            </a:r>
            <a:r>
              <a:rPr lang="en-US" dirty="0" err="1">
                <a:solidFill>
                  <a:srgbClr val="1506DC"/>
                </a:solidFill>
                <a:cs typeface="Arial" pitchFamily="34" charset="0"/>
              </a:rPr>
              <a:t>GeV</a:t>
            </a:r>
            <a:r>
              <a:rPr lang="en-US" dirty="0">
                <a:solidFill>
                  <a:srgbClr val="1506DC"/>
                </a:solidFill>
                <a:cs typeface="Arial" pitchFamily="34" charset="0"/>
              </a:rPr>
              <a:t> (NA50)</a:t>
            </a:r>
            <a:endParaRPr lang="it-IT" dirty="0">
              <a:solidFill>
                <a:srgbClr val="1506DC"/>
              </a:solidFill>
              <a:cs typeface="Arial" pitchFamily="34" charset="0"/>
            </a:endParaRPr>
          </a:p>
        </p:txBody>
      </p:sp>
      <p:sp>
        <p:nvSpPr>
          <p:cNvPr id="144" name="AutoShape 15"/>
          <p:cNvSpPr>
            <a:spLocks noChangeArrowheads="1"/>
          </p:cNvSpPr>
          <p:nvPr/>
        </p:nvSpPr>
        <p:spPr bwMode="auto">
          <a:xfrm>
            <a:off x="124264" y="926068"/>
            <a:ext cx="457200" cy="304800"/>
          </a:xfrm>
          <a:prstGeom prst="rightArrow">
            <a:avLst>
              <a:gd name="adj1" fmla="val 50000"/>
              <a:gd name="adj2" fmla="val 37500"/>
            </a:avLst>
          </a:prstGeom>
          <a:solidFill>
            <a:srgbClr val="FFCC00"/>
          </a:solidFill>
          <a:ln w="9525">
            <a:solidFill>
              <a:srgbClr val="FF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200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145" name="TextBox 144"/>
          <p:cNvSpPr txBox="1"/>
          <p:nvPr/>
        </p:nvSpPr>
        <p:spPr>
          <a:xfrm>
            <a:off x="615573" y="926068"/>
            <a:ext cx="41839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2060"/>
                </a:solidFill>
                <a:cs typeface="Arial" pitchFamily="34" charset="0"/>
              </a:rPr>
              <a:t>NA50 (</a:t>
            </a:r>
            <a:r>
              <a:rPr lang="en-US" sz="2000" dirty="0" err="1" smtClean="0">
                <a:solidFill>
                  <a:srgbClr val="002060"/>
                </a:solidFill>
                <a:cs typeface="Arial" pitchFamily="34" charset="0"/>
              </a:rPr>
              <a:t>Pb-Pb</a:t>
            </a:r>
            <a:r>
              <a:rPr lang="en-US" sz="2000" dirty="0" smtClean="0">
                <a:solidFill>
                  <a:srgbClr val="002060"/>
                </a:solidFill>
                <a:cs typeface="Arial" pitchFamily="34" charset="0"/>
              </a:rPr>
              <a:t>) and NA60 (In-In) results:</a:t>
            </a:r>
            <a:endParaRPr lang="it-IT" sz="2000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5486400" y="1752600"/>
            <a:ext cx="368089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2060"/>
                </a:solidFill>
                <a:cs typeface="Arial" pitchFamily="34" charset="0"/>
              </a:rPr>
              <a:t>Anomalous suppression for central </a:t>
            </a:r>
            <a:r>
              <a:rPr lang="en-US" sz="2000" dirty="0" err="1" smtClean="0">
                <a:solidFill>
                  <a:srgbClr val="002060"/>
                </a:solidFill>
                <a:cs typeface="Arial" pitchFamily="34" charset="0"/>
              </a:rPr>
              <a:t>Pb-Pb</a:t>
            </a:r>
            <a:r>
              <a:rPr lang="en-US" sz="2000" dirty="0" smtClean="0">
                <a:solidFill>
                  <a:srgbClr val="002060"/>
                </a:solidFill>
                <a:cs typeface="Arial" pitchFamily="34" charset="0"/>
              </a:rPr>
              <a:t> collisions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002060"/>
              </a:solidFill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2060"/>
                </a:solidFill>
                <a:cs typeface="Arial" pitchFamily="34" charset="0"/>
              </a:rPr>
              <a:t>Agreement between </a:t>
            </a:r>
            <a:r>
              <a:rPr lang="en-US" sz="2000" dirty="0" err="1" smtClean="0">
                <a:solidFill>
                  <a:srgbClr val="002060"/>
                </a:solidFill>
                <a:cs typeface="Arial" pitchFamily="34" charset="0"/>
              </a:rPr>
              <a:t>Pb-Pb</a:t>
            </a:r>
            <a:r>
              <a:rPr lang="en-US" sz="2000" dirty="0" smtClean="0">
                <a:solidFill>
                  <a:srgbClr val="002060"/>
                </a:solidFill>
                <a:cs typeface="Arial" pitchFamily="34" charset="0"/>
              </a:rPr>
              <a:t> and In-In in the common </a:t>
            </a:r>
            <a:r>
              <a:rPr lang="en-US" sz="2000" dirty="0" err="1" smtClean="0">
                <a:solidFill>
                  <a:srgbClr val="002060"/>
                </a:solidFill>
                <a:cs typeface="Arial" pitchFamily="34" charset="0"/>
              </a:rPr>
              <a:t>N</a:t>
            </a:r>
            <a:r>
              <a:rPr lang="en-US" sz="2000" baseline="-25000" dirty="0" err="1" smtClean="0">
                <a:solidFill>
                  <a:srgbClr val="002060"/>
                </a:solidFill>
                <a:cs typeface="Arial" pitchFamily="34" charset="0"/>
              </a:rPr>
              <a:t>part</a:t>
            </a:r>
            <a:r>
              <a:rPr lang="en-US" sz="2000" dirty="0" smtClean="0">
                <a:solidFill>
                  <a:srgbClr val="002060"/>
                </a:solidFill>
                <a:cs typeface="Arial" pitchFamily="34" charset="0"/>
              </a:rPr>
              <a:t> region</a:t>
            </a:r>
            <a:endParaRPr lang="it-IT" sz="2000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147" name="AutoShape 19"/>
          <p:cNvSpPr>
            <a:spLocks noChangeArrowheads="1"/>
          </p:cNvSpPr>
          <p:nvPr/>
        </p:nvSpPr>
        <p:spPr bwMode="auto">
          <a:xfrm>
            <a:off x="5181600" y="1828800"/>
            <a:ext cx="304800" cy="247968"/>
          </a:xfrm>
          <a:prstGeom prst="rightArrow">
            <a:avLst>
              <a:gd name="adj1" fmla="val 50000"/>
              <a:gd name="adj2" fmla="val 33803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200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148" name="AutoShape 19"/>
          <p:cNvSpPr>
            <a:spLocks noChangeArrowheads="1"/>
          </p:cNvSpPr>
          <p:nvPr/>
        </p:nvSpPr>
        <p:spPr bwMode="auto">
          <a:xfrm>
            <a:off x="5181600" y="2743200"/>
            <a:ext cx="304800" cy="247968"/>
          </a:xfrm>
          <a:prstGeom prst="rightArrow">
            <a:avLst>
              <a:gd name="adj1" fmla="val 50000"/>
              <a:gd name="adj2" fmla="val 33803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200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149" name="AutoShape 15"/>
          <p:cNvSpPr>
            <a:spLocks noChangeArrowheads="1"/>
          </p:cNvSpPr>
          <p:nvPr/>
        </p:nvSpPr>
        <p:spPr bwMode="auto">
          <a:xfrm>
            <a:off x="5181600" y="4038600"/>
            <a:ext cx="457200" cy="304800"/>
          </a:xfrm>
          <a:prstGeom prst="rightArrow">
            <a:avLst>
              <a:gd name="adj1" fmla="val 50000"/>
              <a:gd name="adj2" fmla="val 37500"/>
            </a:avLst>
          </a:prstGeom>
          <a:solidFill>
            <a:srgbClr val="FFCC00"/>
          </a:solidFill>
          <a:ln w="9525">
            <a:solidFill>
              <a:srgbClr val="FF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200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5749377" y="4038600"/>
            <a:ext cx="32385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err="1" smtClean="0">
                <a:solidFill>
                  <a:srgbClr val="002060"/>
                </a:solidFill>
                <a:cs typeface="Arial" pitchFamily="34" charset="0"/>
              </a:rPr>
              <a:t>Pb-Pb</a:t>
            </a:r>
            <a:r>
              <a:rPr lang="en-US" sz="2000" dirty="0" smtClean="0">
                <a:solidFill>
                  <a:srgbClr val="002060"/>
                </a:solidFill>
                <a:cs typeface="Arial" pitchFamily="34" charset="0"/>
              </a:rPr>
              <a:t> data not precise enough to clarify the details of the pattern!</a:t>
            </a:r>
            <a:endParaRPr lang="it-IT" sz="2000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154" name="Rectangle 2"/>
          <p:cNvSpPr/>
          <p:nvPr/>
        </p:nvSpPr>
        <p:spPr>
          <a:xfrm>
            <a:off x="228600" y="5934075"/>
            <a:ext cx="88144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2060"/>
                </a:solidFill>
                <a:cs typeface="Arial" pitchFamily="34" charset="0"/>
              </a:rPr>
              <a:t>Anomalous suppression up </a:t>
            </a:r>
            <a:r>
              <a:rPr lang="en-US" sz="2000" dirty="0">
                <a:solidFill>
                  <a:srgbClr val="002060"/>
                </a:solidFill>
                <a:cs typeface="Arial" pitchFamily="34" charset="0"/>
              </a:rPr>
              <a:t>to ~30</a:t>
            </a:r>
            <a:r>
              <a:rPr lang="en-US" sz="2000" dirty="0" smtClean="0">
                <a:solidFill>
                  <a:srgbClr val="002060"/>
                </a:solidFill>
                <a:cs typeface="Arial" pitchFamily="34" charset="0"/>
              </a:rPr>
              <a:t>%, compatible with  </a:t>
            </a:r>
            <a:r>
              <a:rPr lang="en-US" sz="2000" dirty="0">
                <a:solidFill>
                  <a:srgbClr val="002060"/>
                </a:solidFill>
                <a:cs typeface="Arial" pitchFamily="34" charset="0"/>
                <a:sym typeface="Symbol"/>
              </a:rPr>
              <a:t>(2S) and </a:t>
            </a:r>
            <a:r>
              <a:rPr lang="en-US" sz="2000" baseline="-25000" dirty="0">
                <a:solidFill>
                  <a:srgbClr val="002060"/>
                </a:solidFill>
                <a:cs typeface="Arial" pitchFamily="34" charset="0"/>
                <a:sym typeface="Symbol"/>
              </a:rPr>
              <a:t>c</a:t>
            </a:r>
            <a:r>
              <a:rPr lang="en-US" sz="2000" dirty="0">
                <a:solidFill>
                  <a:srgbClr val="002060"/>
                </a:solidFill>
                <a:cs typeface="Arial" pitchFamily="34" charset="0"/>
                <a:sym typeface="Symbol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cs typeface="Arial" pitchFamily="34" charset="0"/>
                <a:sym typeface="Symbol"/>
              </a:rPr>
              <a:t>melting, i.e. with a sequential suppression scenario!</a:t>
            </a:r>
            <a:endParaRPr lang="en-US" sz="2000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3813" y="5356888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2060"/>
                </a:solidFill>
                <a:cs typeface="Arial" pitchFamily="34" charset="0"/>
              </a:rPr>
              <a:t>B. Alessandro et al. (NA50), EPJC39 (2005) 335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2060"/>
                </a:solidFill>
                <a:cs typeface="Arial" pitchFamily="34" charset="0"/>
              </a:rPr>
              <a:t>R. </a:t>
            </a:r>
            <a:r>
              <a:rPr lang="en-US" sz="1200" dirty="0" err="1">
                <a:solidFill>
                  <a:srgbClr val="002060"/>
                </a:solidFill>
                <a:cs typeface="Arial" pitchFamily="34" charset="0"/>
              </a:rPr>
              <a:t>Arnaldi</a:t>
            </a:r>
            <a:r>
              <a:rPr lang="en-US" sz="1200" dirty="0">
                <a:solidFill>
                  <a:srgbClr val="002060"/>
                </a:solidFill>
                <a:cs typeface="Arial" pitchFamily="34" charset="0"/>
              </a:rPr>
              <a:t> et al. (NA60), </a:t>
            </a:r>
            <a:r>
              <a:rPr lang="en-US" sz="1200" dirty="0" err="1">
                <a:solidFill>
                  <a:srgbClr val="002060"/>
                </a:solidFill>
                <a:cs typeface="Arial" pitchFamily="34" charset="0"/>
              </a:rPr>
              <a:t>Nucl</a:t>
            </a:r>
            <a:r>
              <a:rPr lang="en-US" sz="1200" dirty="0">
                <a:solidFill>
                  <a:srgbClr val="002060"/>
                </a:solidFill>
                <a:cs typeface="Arial" pitchFamily="34" charset="0"/>
              </a:rPr>
              <a:t>. Phys. A (2009) 345</a:t>
            </a:r>
            <a:endParaRPr lang="it-IT" sz="1200" dirty="0">
              <a:solidFill>
                <a:srgbClr val="00206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94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RHIC results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Evgeny Kryshen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Физика столкновений тяжелых ионов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1B3C0-0E95-4FD5-A3A5-0757E699D670}" type="slidenum">
              <a:rPr lang="ru-RU" smtClean="0"/>
              <a:t>34</a:t>
            </a:fld>
            <a:endParaRPr lang="ru-R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9"/>
          <a:stretch/>
        </p:blipFill>
        <p:spPr bwMode="auto">
          <a:xfrm>
            <a:off x="4846456" y="843189"/>
            <a:ext cx="4312057" cy="4557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200399" y="1362075"/>
            <a:ext cx="1744961" cy="400110"/>
          </a:xfrm>
          <a:prstGeom prst="rect">
            <a:avLst/>
          </a:prstGeom>
          <a:noFill/>
          <a:ln w="28575">
            <a:solidFill>
              <a:srgbClr val="0066FF"/>
            </a:solidFill>
          </a:ln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66FF"/>
                </a:solidFill>
                <a:cs typeface="Arial" pitchFamily="34" charset="0"/>
              </a:rPr>
              <a:t>Mid-rapidity</a:t>
            </a:r>
            <a:endParaRPr lang="it-IT" sz="2000" dirty="0">
              <a:solidFill>
                <a:srgbClr val="0066FF"/>
              </a:solidFill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28133" y="1927741"/>
            <a:ext cx="2339067" cy="40011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FF0000"/>
                </a:solidFill>
                <a:cs typeface="Arial" pitchFamily="34" charset="0"/>
              </a:rPr>
              <a:t>Forward-rapidity</a:t>
            </a:r>
            <a:endParaRPr lang="it-IT" sz="2000" dirty="0">
              <a:solidFill>
                <a:srgbClr val="FF0000"/>
              </a:solidFill>
              <a:cs typeface="Arial" pitchFamily="34" charset="0"/>
            </a:endParaRPr>
          </a:p>
        </p:txBody>
      </p:sp>
      <p:cxnSp>
        <p:nvCxnSpPr>
          <p:cNvPr id="10" name="Straight Arrow Connector 7"/>
          <p:cNvCxnSpPr/>
          <p:nvPr/>
        </p:nvCxnSpPr>
        <p:spPr bwMode="auto">
          <a:xfrm>
            <a:off x="4945360" y="1600482"/>
            <a:ext cx="1036340" cy="727369"/>
          </a:xfrm>
          <a:prstGeom prst="straightConnector1">
            <a:avLst/>
          </a:prstGeom>
          <a:noFill/>
          <a:ln w="28575" cap="flat" cmpd="sng" algn="ctr">
            <a:solidFill>
              <a:srgbClr val="0066FF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Arrow Connector 10"/>
          <p:cNvCxnSpPr/>
          <p:nvPr/>
        </p:nvCxnSpPr>
        <p:spPr bwMode="auto">
          <a:xfrm>
            <a:off x="4267200" y="2166148"/>
            <a:ext cx="1600200" cy="450263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TextBox 15"/>
          <p:cNvSpPr txBox="1"/>
          <p:nvPr/>
        </p:nvSpPr>
        <p:spPr>
          <a:xfrm>
            <a:off x="615721" y="838200"/>
            <a:ext cx="40589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cs typeface="Arial" pitchFamily="34" charset="0"/>
              </a:rPr>
              <a:t>Comparison of R</a:t>
            </a:r>
            <a:r>
              <a:rPr lang="en-US" sz="2000" baseline="-25000" dirty="0" smtClean="0">
                <a:cs typeface="Arial" pitchFamily="34" charset="0"/>
              </a:rPr>
              <a:t>AA</a:t>
            </a:r>
            <a:r>
              <a:rPr lang="en-US" sz="2000" dirty="0" smtClean="0">
                <a:cs typeface="Arial" pitchFamily="34" charset="0"/>
              </a:rPr>
              <a:t> results obtained at different </a:t>
            </a:r>
            <a:r>
              <a:rPr lang="en-US" sz="2000" dirty="0" err="1" smtClean="0">
                <a:cs typeface="Arial" pitchFamily="34" charset="0"/>
              </a:rPr>
              <a:t>rapidities</a:t>
            </a:r>
            <a:endParaRPr lang="it-IT" sz="2000" dirty="0">
              <a:cs typeface="Arial" pitchFamily="34" charset="0"/>
            </a:endParaRPr>
          </a:p>
        </p:txBody>
      </p:sp>
      <p:sp>
        <p:nvSpPr>
          <p:cNvPr id="17" name="Right Arrow 16"/>
          <p:cNvSpPr/>
          <p:nvPr/>
        </p:nvSpPr>
        <p:spPr bwMode="auto">
          <a:xfrm>
            <a:off x="139038" y="975600"/>
            <a:ext cx="489611" cy="396000"/>
          </a:xfrm>
          <a:prstGeom prst="rightArrow">
            <a:avLst/>
          </a:prstGeom>
          <a:solidFill>
            <a:srgbClr val="FF99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0132" y="2445657"/>
            <a:ext cx="41763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cs typeface="Arial" pitchFamily="34" charset="0"/>
              </a:rPr>
              <a:t>Stronger suppression at forward </a:t>
            </a:r>
            <a:r>
              <a:rPr lang="en-US" sz="2000" dirty="0" err="1" smtClean="0">
                <a:cs typeface="Arial" pitchFamily="34" charset="0"/>
              </a:rPr>
              <a:t>rapidities</a:t>
            </a:r>
            <a:endParaRPr lang="en-US" sz="2000" dirty="0" smtClean="0">
              <a:cs typeface="Arial" pitchFamily="34" charset="0"/>
            </a:endParaRPr>
          </a:p>
        </p:txBody>
      </p:sp>
      <p:sp>
        <p:nvSpPr>
          <p:cNvPr id="19" name="Right Arrow 17"/>
          <p:cNvSpPr/>
          <p:nvPr/>
        </p:nvSpPr>
        <p:spPr bwMode="auto">
          <a:xfrm>
            <a:off x="122056" y="2601600"/>
            <a:ext cx="489611" cy="396000"/>
          </a:xfrm>
          <a:prstGeom prst="rightArrow">
            <a:avLst/>
          </a:prstGeom>
          <a:solidFill>
            <a:srgbClr val="FF99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" name="Rectangle 34"/>
          <p:cNvSpPr/>
          <p:nvPr/>
        </p:nvSpPr>
        <p:spPr>
          <a:xfrm>
            <a:off x="102684" y="3270587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en-US" sz="2000" dirty="0">
                <a:cs typeface="Arial" pitchFamily="34" charset="0"/>
              </a:rPr>
              <a:t>Not expected if suppression </a:t>
            </a:r>
            <a:endParaRPr lang="en-US" sz="2000" dirty="0" smtClean="0"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cs typeface="Arial" pitchFamily="34" charset="0"/>
              </a:rPr>
              <a:t>    increases with </a:t>
            </a:r>
            <a:r>
              <a:rPr lang="en-US" sz="2000" dirty="0">
                <a:cs typeface="Arial" pitchFamily="34" charset="0"/>
              </a:rPr>
              <a:t>energy </a:t>
            </a:r>
            <a:r>
              <a:rPr lang="en-US" sz="2000" dirty="0" smtClean="0">
                <a:cs typeface="Arial" pitchFamily="34" charset="0"/>
              </a:rPr>
              <a:t>density   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cs typeface="Arial" pitchFamily="34" charset="0"/>
              </a:rPr>
              <a:t> </a:t>
            </a:r>
            <a:r>
              <a:rPr lang="en-US" sz="2000" dirty="0" smtClean="0">
                <a:cs typeface="Arial" pitchFamily="34" charset="0"/>
              </a:rPr>
              <a:t>   (which should be larger at  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cs typeface="Arial" pitchFamily="34" charset="0"/>
              </a:rPr>
              <a:t> </a:t>
            </a:r>
            <a:r>
              <a:rPr lang="en-US" sz="2000" dirty="0" smtClean="0">
                <a:cs typeface="Arial" pitchFamily="34" charset="0"/>
              </a:rPr>
              <a:t>    central rapidity)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22056" y="4594026"/>
            <a:ext cx="35310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en-US" sz="2000" dirty="0" smtClean="0">
                <a:cs typeface="Arial" pitchFamily="34" charset="0"/>
              </a:rPr>
              <a:t>Are we seeing a hint of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cs typeface="Arial" pitchFamily="34" charset="0"/>
              </a:rPr>
              <a:t>   (re)generation, since there are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cs typeface="Arial" pitchFamily="34" charset="0"/>
              </a:rPr>
              <a:t>   more pairs at y=0?</a:t>
            </a:r>
            <a:endParaRPr lang="it-IT" sz="2000" dirty="0"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39038" y="5609689"/>
            <a:ext cx="362708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sz="2000" dirty="0" smtClean="0"/>
              <a:t>Or may other effects (e.g. cold</a:t>
            </a:r>
          </a:p>
          <a:p>
            <a:r>
              <a:rPr lang="en-US" sz="2000" dirty="0" smtClean="0"/>
              <a:t>   nuclear matter effects) explain</a:t>
            </a:r>
          </a:p>
          <a:p>
            <a:r>
              <a:rPr lang="en-US" sz="2000" dirty="0" smtClean="0"/>
              <a:t>   this feature ?</a:t>
            </a:r>
            <a:endParaRPr lang="it-IT" sz="2000" dirty="0" smtClean="0"/>
          </a:p>
        </p:txBody>
      </p:sp>
    </p:spTree>
    <p:extLst>
      <p:ext uri="{BB962C8B-B14F-4D97-AF65-F5344CB8AC3E}">
        <p14:creationId xmlns:p14="http://schemas.microsoft.com/office/powerpoint/2010/main" val="3264548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RHIC </a:t>
            </a:r>
            <a:r>
              <a:rPr lang="en-US" dirty="0" err="1" smtClean="0"/>
              <a:t>vs</a:t>
            </a:r>
            <a:r>
              <a:rPr lang="en-US" dirty="0" smtClean="0"/>
              <a:t> SPS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Evgeny Kryshen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Физика столкновений тяжелых ионов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1B3C0-0E95-4FD5-A3A5-0757E699D670}" type="slidenum">
              <a:rPr lang="ru-RU" smtClean="0"/>
              <a:t>35</a:t>
            </a:fld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80999" y="5271324"/>
            <a:ext cx="37319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latin typeface="Verdana" pitchFamily="34" charset="0"/>
                <a:cs typeface="Arial" pitchFamily="34" charset="0"/>
                <a:sym typeface="Symbol"/>
              </a:rPr>
              <a:t>N.Brambilla</a:t>
            </a:r>
            <a:r>
              <a:rPr lang="en-US" sz="1400" dirty="0" smtClean="0">
                <a:latin typeface="Verdana" pitchFamily="34" charset="0"/>
                <a:cs typeface="Arial" pitchFamily="34" charset="0"/>
                <a:sym typeface="Symbol"/>
              </a:rPr>
              <a:t> </a:t>
            </a:r>
            <a:r>
              <a:rPr lang="en-US" sz="1400" dirty="0">
                <a:latin typeface="Verdana" pitchFamily="34" charset="0"/>
                <a:cs typeface="Arial" pitchFamily="34" charset="0"/>
                <a:sym typeface="Symbol"/>
              </a:rPr>
              <a:t>et al., EPJ C71(2011) </a:t>
            </a:r>
            <a:r>
              <a:rPr lang="en-US" sz="1400" dirty="0" smtClean="0">
                <a:latin typeface="Verdana" pitchFamily="34" charset="0"/>
                <a:cs typeface="Arial" pitchFamily="34" charset="0"/>
                <a:sym typeface="Symbol"/>
              </a:rPr>
              <a:t>1534</a:t>
            </a:r>
            <a:endParaRPr lang="en-US" sz="1400" dirty="0" smtClean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6" y="962024"/>
            <a:ext cx="4446291" cy="4274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143500" y="1161961"/>
            <a:ext cx="391477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/>
              <a:t>Nice “universal” behavior</a:t>
            </a:r>
            <a:endParaRPr lang="it-IT" sz="2000" dirty="0"/>
          </a:p>
          <a:p>
            <a:endParaRPr lang="en-US" sz="20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Maximum </a:t>
            </a:r>
            <a:r>
              <a:rPr lang="en-US" sz="2000" dirty="0"/>
              <a:t>suppression </a:t>
            </a:r>
            <a:r>
              <a:rPr lang="en-US" sz="2000" dirty="0" smtClean="0"/>
              <a:t>~40-50%, still compatible </a:t>
            </a:r>
            <a:r>
              <a:rPr lang="en-US" sz="2000" dirty="0"/>
              <a:t>with only </a:t>
            </a:r>
            <a:r>
              <a:rPr lang="en-US" sz="2000" dirty="0">
                <a:sym typeface="Symbol"/>
              </a:rPr>
              <a:t>(2S) and </a:t>
            </a:r>
            <a:r>
              <a:rPr lang="en-US" sz="2000" baseline="-25000" dirty="0" smtClean="0">
                <a:sym typeface="Symbol"/>
              </a:rPr>
              <a:t>c</a:t>
            </a:r>
            <a:r>
              <a:rPr lang="en-US" sz="2000" dirty="0" smtClean="0">
                <a:sym typeface="Symbol"/>
              </a:rPr>
              <a:t> melting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3989655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J/</a:t>
            </a:r>
            <a:r>
              <a:rPr lang="en-US" dirty="0" smtClean="0">
                <a:sym typeface="Symbol"/>
              </a:rPr>
              <a:t> suppression at LHC: </a:t>
            </a:r>
            <a:r>
              <a:rPr lang="en-US" dirty="0"/>
              <a:t>R</a:t>
            </a:r>
            <a:r>
              <a:rPr lang="en-US" baseline="-25000" dirty="0"/>
              <a:t>AA </a:t>
            </a:r>
            <a:r>
              <a:rPr lang="en-US" dirty="0" err="1"/>
              <a:t>vs</a:t>
            </a:r>
            <a:r>
              <a:rPr lang="en-US" dirty="0"/>
              <a:t> </a:t>
            </a:r>
            <a:r>
              <a:rPr lang="en-US" dirty="0">
                <a:sym typeface="Symbol"/>
              </a:rPr>
              <a:t></a:t>
            </a:r>
            <a:r>
              <a:rPr lang="en-US" i="1" dirty="0" err="1">
                <a:sym typeface="Symbol"/>
              </a:rPr>
              <a:t>N</a:t>
            </a:r>
            <a:r>
              <a:rPr lang="en-US" baseline="-25000" dirty="0" err="1">
                <a:sym typeface="Symbol"/>
              </a:rPr>
              <a:t>part</a:t>
            </a:r>
            <a:r>
              <a:rPr lang="en-US" dirty="0">
                <a:sym typeface="Symbol"/>
              </a:rPr>
              <a:t>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Evgeny Kryshen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895128" y="6488658"/>
            <a:ext cx="4896544" cy="260648"/>
          </a:xfrm>
        </p:spPr>
        <p:txBody>
          <a:bodyPr/>
          <a:lstStyle/>
          <a:p>
            <a:r>
              <a:rPr lang="ru-RU" smtClean="0"/>
              <a:t>Физика столкновений тяжелых ионов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1B3C0-0E95-4FD5-A3A5-0757E699D670}" type="slidenum">
              <a:rPr lang="ru-RU" smtClean="0"/>
              <a:t>36</a:t>
            </a:fld>
            <a:endParaRPr lang="ru-RU" dirty="0"/>
          </a:p>
        </p:txBody>
      </p:sp>
      <p:pic>
        <p:nvPicPr>
          <p:cNvPr id="8" name="Picture 5" descr="C:\Users\Enrico\Documents\Work\QM2012\RAA_midy_PhenixNew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445" y="914401"/>
            <a:ext cx="4572051" cy="332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Roberta\Application Data\SSH\temp\RAA_vs_NPart_Phenix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4" y="914401"/>
            <a:ext cx="4576961" cy="332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23824" y="4526101"/>
            <a:ext cx="860107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en-US" sz="2000" dirty="0">
                <a:cs typeface="Arial" pitchFamily="34" charset="0"/>
              </a:rPr>
              <a:t>Comparison with </a:t>
            </a:r>
            <a:r>
              <a:rPr lang="en-US" sz="2000" dirty="0" smtClean="0">
                <a:cs typeface="Arial" pitchFamily="34" charset="0"/>
              </a:rPr>
              <a:t>PHENIX: stronger </a:t>
            </a:r>
            <a:r>
              <a:rPr lang="en-US" sz="2000" dirty="0">
                <a:cs typeface="Arial" pitchFamily="34" charset="0"/>
              </a:rPr>
              <a:t>centrality dependence at lower energy</a:t>
            </a:r>
            <a:endParaRPr lang="it-IT" sz="2000" dirty="0">
              <a:cs typeface="Arial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en-US" sz="2000" dirty="0">
                <a:cs typeface="Arial" pitchFamily="34" charset="0"/>
              </a:rPr>
              <a:t>Systematically larger R</a:t>
            </a:r>
            <a:r>
              <a:rPr lang="en-US" sz="2000" baseline="-25000" dirty="0">
                <a:cs typeface="Arial" pitchFamily="34" charset="0"/>
              </a:rPr>
              <a:t>AA</a:t>
            </a:r>
            <a:r>
              <a:rPr lang="en-US" sz="2000" dirty="0">
                <a:cs typeface="Arial" pitchFamily="34" charset="0"/>
              </a:rPr>
              <a:t> values for central events in </a:t>
            </a:r>
            <a:r>
              <a:rPr lang="en-US" sz="2000" dirty="0" smtClean="0">
                <a:cs typeface="Arial" pitchFamily="34" charset="0"/>
              </a:rPr>
              <a:t>ALICE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en-US" sz="2000" dirty="0" err="1">
                <a:cs typeface="Arial" pitchFamily="34" charset="0"/>
              </a:rPr>
              <a:t>Behaviour</a:t>
            </a:r>
            <a:r>
              <a:rPr lang="en-US" sz="2000" dirty="0">
                <a:cs typeface="Arial" pitchFamily="34" charset="0"/>
              </a:rPr>
              <a:t> qualitatively expected in a (re)generation </a:t>
            </a:r>
            <a:r>
              <a:rPr lang="en-US" sz="2000" dirty="0" smtClean="0">
                <a:cs typeface="Arial" pitchFamily="34" charset="0"/>
              </a:rPr>
              <a:t>scenario</a:t>
            </a:r>
            <a:br>
              <a:rPr lang="en-US" sz="2000" dirty="0" smtClean="0">
                <a:cs typeface="Arial" pitchFamily="34" charset="0"/>
              </a:rPr>
            </a:br>
            <a:r>
              <a:rPr lang="en-US" sz="2000" dirty="0" smtClean="0">
                <a:cs typeface="Arial" pitchFamily="34" charset="0"/>
                <a:sym typeface="Wingdings" pitchFamily="2" charset="2"/>
              </a:rPr>
              <a:t> </a:t>
            </a:r>
            <a:r>
              <a:rPr lang="en-US" sz="2000" dirty="0">
                <a:cs typeface="Arial" pitchFamily="34" charset="0"/>
                <a:sym typeface="Wingdings" pitchFamily="2" charset="2"/>
              </a:rPr>
              <a:t> Look at theoretical </a:t>
            </a:r>
            <a:r>
              <a:rPr lang="en-US" sz="2000" dirty="0" smtClean="0">
                <a:cs typeface="Arial" pitchFamily="34" charset="0"/>
                <a:sym typeface="Wingdings" pitchFamily="2" charset="2"/>
              </a:rPr>
              <a:t>models</a:t>
            </a:r>
            <a:endParaRPr lang="it-IT" sz="2000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497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</a:t>
            </a:r>
            <a:r>
              <a:rPr lang="en-US" baseline="-25000" dirty="0"/>
              <a:t>AA </a:t>
            </a:r>
            <a:r>
              <a:rPr lang="en-US" dirty="0" err="1"/>
              <a:t>vs</a:t>
            </a:r>
            <a:r>
              <a:rPr lang="en-US" dirty="0"/>
              <a:t> </a:t>
            </a:r>
            <a:r>
              <a:rPr lang="en-US" dirty="0">
                <a:sym typeface="Symbol"/>
              </a:rPr>
              <a:t></a:t>
            </a:r>
            <a:r>
              <a:rPr lang="en-US" i="1" dirty="0" err="1">
                <a:sym typeface="Symbol"/>
              </a:rPr>
              <a:t>N</a:t>
            </a:r>
            <a:r>
              <a:rPr lang="en-US" baseline="-25000" dirty="0" err="1">
                <a:sym typeface="Symbol"/>
              </a:rPr>
              <a:t>part</a:t>
            </a:r>
            <a:r>
              <a:rPr lang="en-US" dirty="0">
                <a:sym typeface="Symbol"/>
              </a:rPr>
              <a:t> in </a:t>
            </a:r>
            <a:r>
              <a:rPr lang="en-US" i="1" dirty="0" err="1">
                <a:sym typeface="Symbol"/>
              </a:rPr>
              <a:t>p</a:t>
            </a:r>
            <a:r>
              <a:rPr lang="en-US" baseline="-25000" dirty="0" err="1">
                <a:sym typeface="Symbol"/>
              </a:rPr>
              <a:t>T</a:t>
            </a:r>
            <a:r>
              <a:rPr lang="en-US" dirty="0">
                <a:sym typeface="Symbol"/>
              </a:rPr>
              <a:t> bins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4362449"/>
            <a:ext cx="9144000" cy="2168227"/>
          </a:xfrm>
        </p:spPr>
        <p:txBody>
          <a:bodyPr>
            <a:norm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sz="2000" dirty="0" smtClean="0">
                <a:cs typeface="Arial" pitchFamily="34" charset="0"/>
              </a:rPr>
              <a:t>Compare </a:t>
            </a:r>
            <a:r>
              <a:rPr lang="en-US" sz="2000" dirty="0" smtClean="0">
                <a:cs typeface="Arial" pitchFamily="34" charset="0"/>
                <a:sym typeface="Symbol"/>
              </a:rPr>
              <a:t>R</a:t>
            </a:r>
            <a:r>
              <a:rPr lang="en-US" sz="2000" baseline="-25000" dirty="0" smtClean="0">
                <a:cs typeface="Arial" pitchFamily="34" charset="0"/>
                <a:sym typeface="Symbol"/>
              </a:rPr>
              <a:t>AA </a:t>
            </a:r>
            <a:r>
              <a:rPr lang="en-US" sz="2000" dirty="0" err="1" smtClean="0">
                <a:cs typeface="Arial" pitchFamily="34" charset="0"/>
                <a:sym typeface="Symbol"/>
              </a:rPr>
              <a:t>vs</a:t>
            </a:r>
            <a:r>
              <a:rPr lang="en-US" sz="2000" dirty="0" smtClean="0">
                <a:cs typeface="Arial" pitchFamily="34" charset="0"/>
                <a:sym typeface="Symbol"/>
              </a:rPr>
              <a:t> </a:t>
            </a:r>
            <a:r>
              <a:rPr lang="en-US" sz="2000" i="1" dirty="0" err="1" smtClean="0">
                <a:cs typeface="Arial" pitchFamily="34" charset="0"/>
                <a:sym typeface="Symbol"/>
              </a:rPr>
              <a:t>N</a:t>
            </a:r>
            <a:r>
              <a:rPr lang="en-US" sz="2000" baseline="-25000" dirty="0" err="1" smtClean="0">
                <a:cs typeface="Arial" pitchFamily="34" charset="0"/>
                <a:sym typeface="Symbol"/>
              </a:rPr>
              <a:t>part</a:t>
            </a:r>
            <a:r>
              <a:rPr lang="en-US" sz="2000" dirty="0" smtClean="0">
                <a:cs typeface="Arial" pitchFamily="34" charset="0"/>
                <a:sym typeface="Symbol"/>
              </a:rPr>
              <a:t> </a:t>
            </a:r>
            <a:r>
              <a:rPr lang="it-IT" sz="2000" baseline="-25000" dirty="0" smtClean="0">
                <a:cs typeface="Arial" pitchFamily="34" charset="0"/>
                <a:sym typeface="Symbol"/>
              </a:rPr>
              <a:t> </a:t>
            </a:r>
            <a:r>
              <a:rPr lang="it-IT" sz="2000" dirty="0" smtClean="0">
                <a:cs typeface="Arial" pitchFamily="34" charset="0"/>
                <a:sym typeface="Symbol"/>
              </a:rPr>
              <a:t>for </a:t>
            </a:r>
            <a:r>
              <a:rPr lang="en-US" sz="2000" dirty="0" smtClean="0">
                <a:cs typeface="Arial" pitchFamily="34" charset="0"/>
              </a:rPr>
              <a:t>low-</a:t>
            </a:r>
            <a:r>
              <a:rPr lang="en-US" sz="2000" i="1" dirty="0" err="1" smtClean="0">
                <a:cs typeface="Arial" pitchFamily="34" charset="0"/>
              </a:rPr>
              <a:t>p</a:t>
            </a:r>
            <a:r>
              <a:rPr lang="en-US" sz="2000" baseline="-25000" dirty="0" err="1" smtClean="0">
                <a:cs typeface="Arial" pitchFamily="34" charset="0"/>
              </a:rPr>
              <a:t>T</a:t>
            </a:r>
            <a:r>
              <a:rPr lang="en-US" sz="2000" dirty="0" smtClean="0">
                <a:cs typeface="Arial" pitchFamily="34" charset="0"/>
              </a:rPr>
              <a:t>  (0&lt;</a:t>
            </a:r>
            <a:r>
              <a:rPr lang="en-US" sz="2000" i="1" dirty="0" err="1" smtClean="0">
                <a:cs typeface="Arial" pitchFamily="34" charset="0"/>
              </a:rPr>
              <a:t>p</a:t>
            </a:r>
            <a:r>
              <a:rPr lang="en-US" sz="2000" baseline="-25000" dirty="0" err="1" smtClean="0">
                <a:cs typeface="Arial" pitchFamily="34" charset="0"/>
              </a:rPr>
              <a:t>T</a:t>
            </a:r>
            <a:r>
              <a:rPr lang="en-US" sz="2000" dirty="0" smtClean="0">
                <a:cs typeface="Arial" pitchFamily="34" charset="0"/>
              </a:rPr>
              <a:t>&lt;2 GeV/c)  and high-</a:t>
            </a:r>
            <a:r>
              <a:rPr lang="en-US" sz="2000" i="1" dirty="0" err="1" smtClean="0">
                <a:cs typeface="Arial" pitchFamily="34" charset="0"/>
              </a:rPr>
              <a:t>p</a:t>
            </a:r>
            <a:r>
              <a:rPr lang="en-US" sz="2000" baseline="-25000" dirty="0" err="1" smtClean="0">
                <a:cs typeface="Arial" pitchFamily="34" charset="0"/>
              </a:rPr>
              <a:t>T</a:t>
            </a:r>
            <a:r>
              <a:rPr lang="en-US" sz="2000" dirty="0" smtClean="0">
                <a:cs typeface="Arial" pitchFamily="34" charset="0"/>
              </a:rPr>
              <a:t> (5&lt;</a:t>
            </a:r>
            <a:r>
              <a:rPr lang="en-US" sz="2000" i="1" dirty="0" err="1" smtClean="0">
                <a:cs typeface="Arial" pitchFamily="34" charset="0"/>
              </a:rPr>
              <a:t>p</a:t>
            </a:r>
            <a:r>
              <a:rPr lang="en-US" sz="2000" baseline="-25000" dirty="0" err="1" smtClean="0">
                <a:cs typeface="Arial" pitchFamily="34" charset="0"/>
              </a:rPr>
              <a:t>T</a:t>
            </a:r>
            <a:r>
              <a:rPr lang="en-US" sz="2000" dirty="0" smtClean="0">
                <a:cs typeface="Arial" pitchFamily="34" charset="0"/>
              </a:rPr>
              <a:t>&lt;8 GeV/c)  J/</a:t>
            </a:r>
            <a:r>
              <a:rPr lang="en-US" sz="2000" dirty="0" smtClean="0">
                <a:cs typeface="Arial" pitchFamily="34" charset="0"/>
                <a:sym typeface="Symbol"/>
              </a:rPr>
              <a:t>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sz="2000" dirty="0" smtClean="0">
                <a:cs typeface="Arial" pitchFamily="34" charset="0"/>
              </a:rPr>
              <a:t>Different suppression pattern for low- and high-</a:t>
            </a:r>
            <a:r>
              <a:rPr lang="en-US" sz="2000" i="1" dirty="0" err="1" smtClean="0">
                <a:cs typeface="Arial" pitchFamily="34" charset="0"/>
              </a:rPr>
              <a:t>p</a:t>
            </a:r>
            <a:r>
              <a:rPr lang="en-US" sz="2000" baseline="-25000" dirty="0" err="1" smtClean="0">
                <a:cs typeface="Arial" pitchFamily="34" charset="0"/>
              </a:rPr>
              <a:t>T</a:t>
            </a:r>
            <a:r>
              <a:rPr lang="en-US" sz="2000" dirty="0" smtClean="0">
                <a:cs typeface="Arial" pitchFamily="34" charset="0"/>
              </a:rPr>
              <a:t> J/</a:t>
            </a:r>
            <a:r>
              <a:rPr lang="en-US" sz="2000" dirty="0" smtClean="0">
                <a:cs typeface="Arial" pitchFamily="34" charset="0"/>
                <a:sym typeface="Symbol"/>
              </a:rPr>
              <a:t>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sz="2000" dirty="0" smtClean="0">
                <a:cs typeface="Arial" pitchFamily="34" charset="0"/>
                <a:sym typeface="Symbol"/>
              </a:rPr>
              <a:t>Smaller RAA for high </a:t>
            </a:r>
            <a:r>
              <a:rPr lang="en-US" sz="2000" dirty="0" err="1" smtClean="0">
                <a:cs typeface="Arial" pitchFamily="34" charset="0"/>
                <a:sym typeface="Symbol"/>
              </a:rPr>
              <a:t>p</a:t>
            </a:r>
            <a:r>
              <a:rPr lang="en-US" sz="2000" baseline="-25000" dirty="0" err="1" smtClean="0">
                <a:cs typeface="Arial" pitchFamily="34" charset="0"/>
                <a:sym typeface="Symbol"/>
              </a:rPr>
              <a:t>T</a:t>
            </a:r>
            <a:r>
              <a:rPr lang="en-US" sz="2000" dirty="0" smtClean="0">
                <a:cs typeface="Arial" pitchFamily="34" charset="0"/>
                <a:sym typeface="Symbol"/>
              </a:rPr>
              <a:t> J/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sz="2000" dirty="0" smtClean="0">
                <a:cs typeface="Arial" pitchFamily="34" charset="0"/>
              </a:rPr>
              <a:t>In the models, ~50% of low-</a:t>
            </a:r>
            <a:r>
              <a:rPr lang="en-US" sz="2000" i="1" dirty="0" err="1" smtClean="0">
                <a:cs typeface="Arial" pitchFamily="34" charset="0"/>
              </a:rPr>
              <a:t>p</a:t>
            </a:r>
            <a:r>
              <a:rPr lang="en-US" sz="2000" baseline="-25000" dirty="0" err="1" smtClean="0">
                <a:cs typeface="Arial" pitchFamily="34" charset="0"/>
              </a:rPr>
              <a:t>T</a:t>
            </a:r>
            <a:r>
              <a:rPr lang="en-US" sz="2000" dirty="0" smtClean="0">
                <a:cs typeface="Arial" pitchFamily="34" charset="0"/>
              </a:rPr>
              <a:t> J/</a:t>
            </a:r>
            <a:r>
              <a:rPr lang="en-US" sz="2000" dirty="0" smtClean="0">
                <a:cs typeface="Arial" pitchFamily="34" charset="0"/>
                <a:sym typeface="Symbol"/>
              </a:rPr>
              <a:t></a:t>
            </a:r>
            <a:r>
              <a:rPr lang="en-US" sz="2000" dirty="0" smtClean="0">
                <a:cs typeface="Arial" pitchFamily="34" charset="0"/>
              </a:rPr>
              <a:t> are produced via (re)combination, while at high </a:t>
            </a:r>
            <a:r>
              <a:rPr lang="en-US" sz="2000" i="1" dirty="0" err="1" smtClean="0">
                <a:cs typeface="Arial" pitchFamily="34" charset="0"/>
              </a:rPr>
              <a:t>p</a:t>
            </a:r>
            <a:r>
              <a:rPr lang="en-US" sz="2000" baseline="-25000" dirty="0" err="1" smtClean="0">
                <a:cs typeface="Arial" pitchFamily="34" charset="0"/>
              </a:rPr>
              <a:t>T</a:t>
            </a:r>
            <a:r>
              <a:rPr lang="en-US" sz="2000" dirty="0" smtClean="0">
                <a:cs typeface="Arial" pitchFamily="34" charset="0"/>
              </a:rPr>
              <a:t> the contribution is negligible </a:t>
            </a:r>
            <a:r>
              <a:rPr lang="en-US" sz="2000" dirty="0" smtClean="0">
                <a:cs typeface="Arial" pitchFamily="34" charset="0"/>
                <a:sym typeface="Wingdings" pitchFamily="2" charset="2"/>
              </a:rPr>
              <a:t> fair agreement from </a:t>
            </a:r>
            <a:r>
              <a:rPr lang="en-US" sz="2000" i="1" dirty="0" smtClean="0">
                <a:cs typeface="Arial" pitchFamily="34" charset="0"/>
                <a:sym typeface="Wingdings" pitchFamily="2" charset="2"/>
              </a:rPr>
              <a:t>N</a:t>
            </a:r>
            <a:r>
              <a:rPr lang="en-US" sz="2000" baseline="-25000" dirty="0" smtClean="0">
                <a:cs typeface="Arial" pitchFamily="34" charset="0"/>
                <a:sym typeface="Wingdings" pitchFamily="2" charset="2"/>
              </a:rPr>
              <a:t>part</a:t>
            </a:r>
            <a:r>
              <a:rPr lang="en-US" sz="2000" dirty="0" smtClean="0">
                <a:cs typeface="Arial" pitchFamily="34" charset="0"/>
                <a:sym typeface="Wingdings" pitchFamily="2" charset="2"/>
              </a:rPr>
              <a:t>~100 onwards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sz="2000" dirty="0" smtClean="0">
                <a:cs typeface="Arial" pitchFamily="34" charset="0"/>
                <a:sym typeface="Wingdings" pitchFamily="2" charset="2"/>
              </a:rPr>
              <a:t>Need </a:t>
            </a:r>
            <a:r>
              <a:rPr lang="en-US" sz="2000" dirty="0" err="1" smtClean="0">
                <a:cs typeface="Arial" pitchFamily="34" charset="0"/>
                <a:sym typeface="Wingdings" pitchFamily="2" charset="2"/>
              </a:rPr>
              <a:t>pA</a:t>
            </a:r>
            <a:r>
              <a:rPr lang="en-US" sz="2000" dirty="0" smtClean="0">
                <a:cs typeface="Arial" pitchFamily="34" charset="0"/>
                <a:sym typeface="Wingdings" pitchFamily="2" charset="2"/>
              </a:rPr>
              <a:t> for cold nuclear matter effects</a:t>
            </a:r>
            <a:endParaRPr lang="it-IT" sz="2000" dirty="0" smtClean="0"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dirty="0" smtClean="0">
              <a:cs typeface="Arial" pitchFamily="34" charset="0"/>
              <a:sym typeface="Symbol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1400" baseline="-25000" dirty="0" smtClean="0">
              <a:cs typeface="Arial" pitchFamily="34" charset="0"/>
            </a:endParaRPr>
          </a:p>
          <a:p>
            <a:endParaRPr lang="ru-RU" sz="14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Evgeny Kryshen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Физика столкновений тяжелых ионов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1B3C0-0E95-4FD5-A3A5-0757E699D670}" type="slidenum">
              <a:rPr lang="ru-RU" smtClean="0"/>
              <a:t>37</a:t>
            </a:fld>
            <a:endParaRPr lang="ru-RU" dirty="0"/>
          </a:p>
        </p:txBody>
      </p:sp>
      <p:pic>
        <p:nvPicPr>
          <p:cNvPr id="8" name="Picture 4" descr="C:\Users\Enrico\Documents\Work\QM2012\2012-Aug-09-RAA_vs_Centrality_0pt2_RappNew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" y="876240"/>
            <a:ext cx="4432281" cy="3209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Enrico\Documents\Work\QM2012\2012-Aug-09-RAA_vs_Centrality_5pt8_RappNew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654" y="875293"/>
            <a:ext cx="4441746" cy="3216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459600" y="3337672"/>
            <a:ext cx="1557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1506DC"/>
                </a:solidFill>
                <a:cs typeface="Arial" pitchFamily="34" charset="0"/>
              </a:rPr>
              <a:t>recombination</a:t>
            </a:r>
            <a:endParaRPr lang="it-IT" dirty="0">
              <a:solidFill>
                <a:srgbClr val="1506DC"/>
              </a:solidFill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48375" y="3245339"/>
            <a:ext cx="1557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0000"/>
                </a:solidFill>
                <a:cs typeface="Arial" pitchFamily="34" charset="0"/>
              </a:rPr>
              <a:t>recombination</a:t>
            </a:r>
            <a:endParaRPr lang="it-IT" dirty="0">
              <a:solidFill>
                <a:srgbClr val="FF0000"/>
              </a:solidFill>
              <a:cs typeface="Arial" pitchFamily="34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H="1">
            <a:off x="3943349" y="2595455"/>
            <a:ext cx="4867276" cy="0"/>
          </a:xfrm>
          <a:prstGeom prst="line">
            <a:avLst/>
          </a:prstGeom>
          <a:ln w="38100">
            <a:solidFill>
              <a:srgbClr val="1506D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H="1">
            <a:off x="3876674" y="3052655"/>
            <a:ext cx="4867276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stCxn id="11" idx="3"/>
          </p:cNvCxnSpPr>
          <p:nvPr/>
        </p:nvCxnSpPr>
        <p:spPr>
          <a:xfrm>
            <a:off x="7606174" y="3430005"/>
            <a:ext cx="756776" cy="18466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V="1">
            <a:off x="3009900" y="2905125"/>
            <a:ext cx="228600" cy="524880"/>
          </a:xfrm>
          <a:prstGeom prst="straightConnector1">
            <a:avLst/>
          </a:prstGeom>
          <a:ln w="28575">
            <a:solidFill>
              <a:srgbClr val="1506D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9157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J/</a:t>
            </a:r>
            <a:r>
              <a:rPr lang="en-US" dirty="0" smtClean="0">
                <a:sym typeface="Symbol"/>
              </a:rPr>
              <a:t> v</a:t>
            </a:r>
            <a:r>
              <a:rPr lang="en-US" baseline="-25000" dirty="0" smtClean="0">
                <a:sym typeface="Symbol"/>
              </a:rPr>
              <a:t>2</a:t>
            </a:r>
            <a:endParaRPr lang="ru-RU" baseline="-25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20427" y="787651"/>
            <a:ext cx="5797120" cy="732406"/>
          </a:xfrm>
        </p:spPr>
        <p:txBody>
          <a:bodyPr>
            <a:normAutofit/>
          </a:bodyPr>
          <a:lstStyle/>
          <a:p>
            <a:pPr marL="0" indent="0"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000" dirty="0">
                <a:solidFill>
                  <a:srgbClr val="1506DC"/>
                </a:solidFill>
                <a:cs typeface="Arial" pitchFamily="34" charset="0"/>
                <a:sym typeface="Symbol"/>
              </a:rPr>
              <a:t>The contribution of J/ from </a:t>
            </a:r>
            <a:r>
              <a:rPr lang="en-US" sz="2000" dirty="0" smtClean="0">
                <a:solidFill>
                  <a:srgbClr val="1506DC"/>
                </a:solidFill>
                <a:cs typeface="Arial" pitchFamily="34" charset="0"/>
                <a:sym typeface="Symbol"/>
              </a:rPr>
              <a:t>recombination </a:t>
            </a:r>
            <a:r>
              <a:rPr lang="en-US" sz="2000" dirty="0">
                <a:solidFill>
                  <a:srgbClr val="1506DC"/>
                </a:solidFill>
                <a:cs typeface="Arial" pitchFamily="34" charset="0"/>
                <a:sym typeface="Symbol"/>
              </a:rPr>
              <a:t>should </a:t>
            </a:r>
            <a:r>
              <a:rPr lang="en-US" sz="2000" dirty="0" smtClean="0">
                <a:solidFill>
                  <a:srgbClr val="1506DC"/>
                </a:solidFill>
                <a:cs typeface="Arial" pitchFamily="34" charset="0"/>
                <a:sym typeface="Symbol"/>
              </a:rPr>
              <a:t>lead </a:t>
            </a:r>
            <a:r>
              <a:rPr lang="en-US" sz="2000" dirty="0">
                <a:solidFill>
                  <a:srgbClr val="1506DC"/>
                </a:solidFill>
                <a:cs typeface="Arial" pitchFamily="34" charset="0"/>
                <a:sym typeface="Symbol"/>
              </a:rPr>
              <a:t>to a significant elliptic flow signal at LHC </a:t>
            </a:r>
            <a:r>
              <a:rPr lang="en-US" sz="2000" dirty="0" smtClean="0">
                <a:solidFill>
                  <a:srgbClr val="1506DC"/>
                </a:solidFill>
                <a:cs typeface="Arial" pitchFamily="34" charset="0"/>
                <a:sym typeface="Symbol"/>
              </a:rPr>
              <a:t>energy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endParaRPr lang="en-US" sz="2000" dirty="0">
              <a:cs typeface="Arial" pitchFamily="34" charset="0"/>
              <a:sym typeface="Symbol"/>
            </a:endParaRP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endParaRPr lang="en-US" sz="2000" dirty="0" smtClean="0">
              <a:cs typeface="Arial" pitchFamily="34" charset="0"/>
              <a:sym typeface="Symbol"/>
            </a:endParaRP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endParaRPr lang="en-US" sz="2000" dirty="0">
              <a:cs typeface="Arial" pitchFamily="34" charset="0"/>
              <a:sym typeface="Symbol"/>
            </a:endParaRP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endParaRPr lang="it-IT" sz="2000" dirty="0" smtClean="0">
              <a:cs typeface="Arial" pitchFamily="34" charset="0"/>
            </a:endParaRPr>
          </a:p>
          <a:p>
            <a:endParaRPr lang="ru-RU" sz="20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Evgeny Kryshen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Физика столкновений тяжелых ионов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1B3C0-0E95-4FD5-A3A5-0757E699D670}" type="slidenum">
              <a:rPr lang="ru-RU" smtClean="0"/>
              <a:t>38</a:t>
            </a:fld>
            <a:endParaRPr lang="ru-RU" dirty="0"/>
          </a:p>
        </p:txBody>
      </p:sp>
      <p:pic>
        <p:nvPicPr>
          <p:cNvPr id="8" name="Picture 4" descr="C:\Users\Enrico\Documents\Work\QM2012\2012-Aug-08-prel_v2vspt_cent3_include_6Dphi_theory_addRapp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0057"/>
            <a:ext cx="4520476" cy="3273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Enrico\Documents\Work\QM2012\2012-Aug-08-meanptv2_pt2_prel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716" y="1522670"/>
            <a:ext cx="4514275" cy="3269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9631" y="4932556"/>
            <a:ext cx="90303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000" dirty="0" smtClean="0">
                <a:cs typeface="Arial" pitchFamily="34" charset="0"/>
              </a:rPr>
              <a:t>STAR: v</a:t>
            </a:r>
            <a:r>
              <a:rPr lang="en-US" sz="2000" baseline="-25000" dirty="0" smtClean="0">
                <a:cs typeface="Arial" pitchFamily="34" charset="0"/>
              </a:rPr>
              <a:t>2</a:t>
            </a:r>
            <a:r>
              <a:rPr lang="en-US" sz="2000" dirty="0" smtClean="0">
                <a:cs typeface="Arial" pitchFamily="34" charset="0"/>
              </a:rPr>
              <a:t> compatible with zero everywhere</a:t>
            </a:r>
            <a:endParaRPr lang="en-US" sz="2000" i="1" dirty="0" smtClean="0">
              <a:cs typeface="Arial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000" dirty="0" smtClean="0">
                <a:cs typeface="Arial" pitchFamily="34" charset="0"/>
              </a:rPr>
              <a:t>ALICE: hint for non-zero v</a:t>
            </a:r>
            <a:r>
              <a:rPr lang="en-US" sz="2000" baseline="-25000" dirty="0" smtClean="0">
                <a:cs typeface="Arial" pitchFamily="34" charset="0"/>
              </a:rPr>
              <a:t>2</a:t>
            </a:r>
            <a:endParaRPr lang="en-US" sz="2000" dirty="0">
              <a:cs typeface="Arial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000" dirty="0" smtClean="0">
                <a:cs typeface="Arial" pitchFamily="34" charset="0"/>
              </a:rPr>
              <a:t>Significance up to 3.5 </a:t>
            </a:r>
            <a:r>
              <a:rPr lang="en-US" sz="2000" dirty="0" smtClean="0">
                <a:cs typeface="Arial" pitchFamily="34" charset="0"/>
                <a:sym typeface="Symbol"/>
              </a:rPr>
              <a:t>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US" sz="2000" dirty="0" smtClean="0">
              <a:cs typeface="Arial" pitchFamily="34" charset="0"/>
              <a:sym typeface="Symbol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000" dirty="0">
                <a:cs typeface="Arial" pitchFamily="34" charset="0"/>
              </a:rPr>
              <a:t>Qualitative agreement with transport models including regeneration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it-IT" sz="2000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735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Sequential suppression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Evgeny Kryshen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Физика столкновений тяжелых ионов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1B3C0-0E95-4FD5-A3A5-0757E699D670}" type="slidenum">
              <a:rPr lang="ru-RU" smtClean="0"/>
              <a:t>39</a:t>
            </a:fld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236878" y="1414030"/>
            <a:ext cx="22090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u="sng" dirty="0" smtClean="0">
                <a:solidFill>
                  <a:srgbClr val="1506DC"/>
                </a:solidFill>
                <a:latin typeface="Arial" pitchFamily="34" charset="0"/>
              </a:rPr>
              <a:t>arXiv:1208.2826</a:t>
            </a:r>
            <a:endParaRPr lang="ru-RU" sz="1200" b="1" dirty="0">
              <a:solidFill>
                <a:srgbClr val="1506DC"/>
              </a:solidFill>
            </a:endParaRPr>
          </a:p>
        </p:txBody>
      </p:sp>
      <p:pic>
        <p:nvPicPr>
          <p:cNvPr id="12" name="Picture 1" descr="overlay4_masspeak_Hi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49" y="1654174"/>
            <a:ext cx="3810000" cy="3657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21"/>
          <p:cNvSpPr txBox="1">
            <a:spLocks noChangeArrowheads="1"/>
          </p:cNvSpPr>
          <p:nvPr/>
        </p:nvSpPr>
        <p:spPr bwMode="auto">
          <a:xfrm>
            <a:off x="404561" y="5396947"/>
            <a:ext cx="35044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4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4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4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4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000" b="0" dirty="0">
                <a:solidFill>
                  <a:schemeClr val="tx2"/>
                </a:solidFill>
                <a:latin typeface="+mn-lt"/>
                <a:cs typeface="Arial" pitchFamily="34" charset="0"/>
              </a:rPr>
              <a:t>Observation of sequential suppression of Y </a:t>
            </a:r>
            <a:r>
              <a:rPr lang="en-US" sz="2000" b="0" dirty="0" smtClean="0">
                <a:solidFill>
                  <a:schemeClr val="tx2"/>
                </a:solidFill>
                <a:latin typeface="+mn-lt"/>
                <a:cs typeface="Arial" pitchFamily="34" charset="0"/>
              </a:rPr>
              <a:t>family</a:t>
            </a:r>
            <a:endParaRPr lang="en-US" sz="2000" b="0" dirty="0">
              <a:solidFill>
                <a:schemeClr val="tx2"/>
              </a:solidFill>
              <a:latin typeface="+mn-lt"/>
              <a:cs typeface="Arial" pitchFamily="34" charset="0"/>
            </a:endParaRPr>
          </a:p>
        </p:txBody>
      </p:sp>
      <p:sp>
        <p:nvSpPr>
          <p:cNvPr id="22" name="Объект 2"/>
          <p:cNvSpPr txBox="1">
            <a:spLocks/>
          </p:cNvSpPr>
          <p:nvPr/>
        </p:nvSpPr>
        <p:spPr>
          <a:xfrm>
            <a:off x="1258732" y="972848"/>
            <a:ext cx="1208884" cy="36332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dirty="0" smtClean="0">
                <a:solidFill>
                  <a:schemeClr val="tx2"/>
                </a:solidFill>
                <a:latin typeface="+mj-lt"/>
                <a:cs typeface="Arial" pitchFamily="34" charset="0"/>
              </a:rPr>
              <a:t>2011 data</a:t>
            </a:r>
          </a:p>
          <a:p>
            <a:pPr marL="0" indent="0">
              <a:buFont typeface="Arial" pitchFamily="34" charset="0"/>
              <a:buNone/>
            </a:pPr>
            <a:endParaRPr lang="ru-RU" sz="2000" dirty="0">
              <a:latin typeface="+mj-lt"/>
            </a:endParaRPr>
          </a:p>
        </p:txBody>
      </p:sp>
      <p:grpSp>
        <p:nvGrpSpPr>
          <p:cNvPr id="23" name="Group 1"/>
          <p:cNvGrpSpPr>
            <a:grpSpLocks/>
          </p:cNvGrpSpPr>
          <p:nvPr/>
        </p:nvGrpSpPr>
        <p:grpSpPr bwMode="auto">
          <a:xfrm>
            <a:off x="4457700" y="1165457"/>
            <a:ext cx="4724400" cy="5359168"/>
            <a:chOff x="4419600" y="1089257"/>
            <a:chExt cx="4724400" cy="5359168"/>
          </a:xfrm>
        </p:grpSpPr>
        <p:sp>
          <p:nvSpPr>
            <p:cNvPr id="24" name="TextBox 19"/>
            <p:cNvSpPr txBox="1">
              <a:spLocks noChangeArrowheads="1"/>
            </p:cNvSpPr>
            <p:nvPr/>
          </p:nvSpPr>
          <p:spPr bwMode="auto">
            <a:xfrm>
              <a:off x="6550025" y="6172200"/>
              <a:ext cx="2593975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000" b="1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4000" b="1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4000" b="1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4000" b="1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4000" b="1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sz="1200" b="0">
                  <a:solidFill>
                    <a:schemeClr val="tx2"/>
                  </a:solidFill>
                </a:rPr>
                <a:t>CMS-PAS HIN-12-014, HIN-12-007</a:t>
              </a:r>
            </a:p>
          </p:txBody>
        </p:sp>
        <p:grpSp>
          <p:nvGrpSpPr>
            <p:cNvPr id="25" name="Group 6"/>
            <p:cNvGrpSpPr>
              <a:grpSpLocks/>
            </p:cNvGrpSpPr>
            <p:nvPr/>
          </p:nvGrpSpPr>
          <p:grpSpPr bwMode="auto">
            <a:xfrm>
              <a:off x="4419600" y="1089257"/>
              <a:ext cx="4343400" cy="4952007"/>
              <a:chOff x="4419600" y="1089302"/>
              <a:chExt cx="4343400" cy="4952680"/>
            </a:xfrm>
          </p:grpSpPr>
          <p:sp>
            <p:nvSpPr>
              <p:cNvPr id="26" name="TextBox 21"/>
              <p:cNvSpPr txBox="1">
                <a:spLocks noChangeArrowheads="1"/>
              </p:cNvSpPr>
              <p:nvPr/>
            </p:nvSpPr>
            <p:spPr bwMode="auto">
              <a:xfrm>
                <a:off x="5181600" y="5334000"/>
                <a:ext cx="3505200" cy="7079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4000" b="1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742950" indent="-285750" eaLnBrk="0" hangingPunct="0">
                  <a:defRPr sz="4000" b="1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marL="1143000" indent="-228600" eaLnBrk="0" hangingPunct="0">
                  <a:defRPr sz="4000" b="1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marL="1600200" indent="-228600" eaLnBrk="0" hangingPunct="0">
                  <a:defRPr sz="4000" b="1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marL="2057400" indent="-228600" eaLnBrk="0" hangingPunct="0">
                  <a:defRPr sz="4000" b="1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algn="ctr" eaLnBrk="1" hangingPunct="1"/>
                <a:r>
                  <a:rPr lang="en-US" sz="2000" b="0" dirty="0">
                    <a:solidFill>
                      <a:schemeClr val="tx2"/>
                    </a:solidFill>
                    <a:cs typeface="Arial" pitchFamily="34" charset="0"/>
                  </a:rPr>
                  <a:t>Expected in terms </a:t>
                </a:r>
                <a:r>
                  <a:rPr lang="en-US" sz="2000" b="0" dirty="0" smtClean="0">
                    <a:solidFill>
                      <a:schemeClr val="tx2"/>
                    </a:solidFill>
                    <a:cs typeface="Arial" pitchFamily="34" charset="0"/>
                  </a:rPr>
                  <a:t/>
                </a:r>
                <a:br>
                  <a:rPr lang="en-US" sz="2000" b="0" dirty="0" smtClean="0">
                    <a:solidFill>
                      <a:schemeClr val="tx2"/>
                    </a:solidFill>
                    <a:cs typeface="Arial" pitchFamily="34" charset="0"/>
                  </a:rPr>
                </a:br>
                <a:r>
                  <a:rPr lang="en-US" sz="2000" b="0" dirty="0" smtClean="0">
                    <a:solidFill>
                      <a:schemeClr val="tx2"/>
                    </a:solidFill>
                    <a:cs typeface="Arial" pitchFamily="34" charset="0"/>
                  </a:rPr>
                  <a:t>of </a:t>
                </a:r>
                <a:r>
                  <a:rPr lang="en-US" sz="2000" b="0" dirty="0">
                    <a:solidFill>
                      <a:schemeClr val="tx2"/>
                    </a:solidFill>
                    <a:cs typeface="Arial" pitchFamily="34" charset="0"/>
                  </a:rPr>
                  <a:t>binding energy</a:t>
                </a:r>
              </a:p>
            </p:txBody>
          </p:sp>
          <p:pic>
            <p:nvPicPr>
              <p:cNvPr id="28" name="Picture 5" descr="raaVSdE_minbias_allOnia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19600" y="1089302"/>
                <a:ext cx="4343400" cy="41684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309493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48362"/>
          <a:stretch/>
        </p:blipFill>
        <p:spPr bwMode="auto">
          <a:xfrm>
            <a:off x="0" y="928419"/>
            <a:ext cx="4277387" cy="2799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properties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3108" y="6597352"/>
            <a:ext cx="2133600" cy="260648"/>
          </a:xfrm>
        </p:spPr>
        <p:txBody>
          <a:bodyPr/>
          <a:lstStyle/>
          <a:p>
            <a:r>
              <a:rPr lang="ru-RU" smtClean="0"/>
              <a:t>Evgeny Kryshen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126836" y="6597352"/>
            <a:ext cx="4896544" cy="260648"/>
          </a:xfrm>
        </p:spPr>
        <p:txBody>
          <a:bodyPr/>
          <a:lstStyle/>
          <a:p>
            <a:r>
              <a:rPr lang="ru-RU" dirty="0" smtClean="0"/>
              <a:t>Физика столкновений тяжелых ионов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10400" y="6597352"/>
            <a:ext cx="2133600" cy="285022"/>
          </a:xfrm>
        </p:spPr>
        <p:txBody>
          <a:bodyPr/>
          <a:lstStyle/>
          <a:p>
            <a:fld id="{F141B3C0-0E95-4FD5-A3A5-0757E699D670}" type="slidenum">
              <a:rPr lang="ru-RU" smtClean="0"/>
              <a:t>4</a:t>
            </a:fld>
            <a:endParaRPr lang="ru-RU" dirty="0"/>
          </a:p>
        </p:txBody>
      </p:sp>
      <p:pic>
        <p:nvPicPr>
          <p:cNvPr id="17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93384"/>
            <a:ext cx="4112499" cy="286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64" r="268"/>
          <a:stretch/>
        </p:blipFill>
        <p:spPr bwMode="auto">
          <a:xfrm>
            <a:off x="5038875" y="847016"/>
            <a:ext cx="4105125" cy="2869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Стрелка вверх 19"/>
          <p:cNvSpPr/>
          <p:nvPr/>
        </p:nvSpPr>
        <p:spPr>
          <a:xfrm>
            <a:off x="2673789" y="1516449"/>
            <a:ext cx="228600" cy="839787"/>
          </a:xfrm>
          <a:prstGeom prst="upArrow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000"/>
          </a:p>
        </p:txBody>
      </p:sp>
      <p:sp>
        <p:nvSpPr>
          <p:cNvPr id="21" name="Стрелка вверх 20"/>
          <p:cNvSpPr/>
          <p:nvPr/>
        </p:nvSpPr>
        <p:spPr>
          <a:xfrm>
            <a:off x="7843128" y="1516449"/>
            <a:ext cx="228600" cy="560001"/>
          </a:xfrm>
          <a:prstGeom prst="upArrow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000"/>
          </a:p>
        </p:txBody>
      </p:sp>
      <p:sp>
        <p:nvSpPr>
          <p:cNvPr id="22" name="Левая фигурная скобка 21"/>
          <p:cNvSpPr>
            <a:spLocks/>
          </p:cNvSpPr>
          <p:nvPr/>
        </p:nvSpPr>
        <p:spPr bwMode="auto">
          <a:xfrm rot="-5400000">
            <a:off x="1542695" y="2487591"/>
            <a:ext cx="136525" cy="763588"/>
          </a:xfrm>
          <a:prstGeom prst="leftBrace">
            <a:avLst>
              <a:gd name="adj1" fmla="val 18799"/>
              <a:gd name="adj2" fmla="val 50000"/>
            </a:avLst>
          </a:prstGeom>
          <a:noFill/>
          <a:ln w="19050" algn="ctr">
            <a:solidFill>
              <a:srgbClr val="3009D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anchor="ctr"/>
          <a:lstStyle/>
          <a:p>
            <a:pPr algn="ctr">
              <a:defRPr/>
            </a:pPr>
            <a:endParaRPr lang="ru-RU" sz="2000" dirty="0">
              <a:latin typeface="+mn-lt"/>
            </a:endParaRPr>
          </a:p>
        </p:txBody>
      </p:sp>
      <p:sp>
        <p:nvSpPr>
          <p:cNvPr id="23" name="Левая фигурная скобка 22"/>
          <p:cNvSpPr>
            <a:spLocks/>
          </p:cNvSpPr>
          <p:nvPr/>
        </p:nvSpPr>
        <p:spPr bwMode="auto">
          <a:xfrm rot="-5400000">
            <a:off x="7375610" y="2132762"/>
            <a:ext cx="147637" cy="596900"/>
          </a:xfrm>
          <a:prstGeom prst="leftBrace">
            <a:avLst>
              <a:gd name="adj1" fmla="val 23341"/>
              <a:gd name="adj2" fmla="val 50000"/>
            </a:avLst>
          </a:prstGeom>
          <a:noFill/>
          <a:ln w="19050" algn="ctr">
            <a:solidFill>
              <a:srgbClr val="3009D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anchor="ctr"/>
          <a:lstStyle/>
          <a:p>
            <a:pPr algn="ctr">
              <a:defRPr/>
            </a:pPr>
            <a:endParaRPr lang="ru-RU" sz="2000" dirty="0">
              <a:latin typeface="+mn-lt"/>
            </a:endParaRPr>
          </a:p>
        </p:txBody>
      </p:sp>
      <p:sp>
        <p:nvSpPr>
          <p:cNvPr id="24" name="TextBox 14"/>
          <p:cNvSpPr txBox="1">
            <a:spLocks noChangeArrowheads="1"/>
          </p:cNvSpPr>
          <p:nvPr/>
        </p:nvSpPr>
        <p:spPr bwMode="auto">
          <a:xfrm>
            <a:off x="1232339" y="2974159"/>
            <a:ext cx="8588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400" b="1" dirty="0">
                <a:solidFill>
                  <a:srgbClr val="3009D5"/>
                </a:solidFill>
              </a:rPr>
              <a:t>RHIC</a:t>
            </a:r>
            <a:endParaRPr lang="ru-RU" sz="1400" b="1" dirty="0">
              <a:solidFill>
                <a:srgbClr val="3009D5"/>
              </a:solidFill>
            </a:endParaRPr>
          </a:p>
        </p:txBody>
      </p:sp>
      <p:sp>
        <p:nvSpPr>
          <p:cNvPr id="25" name="TextBox 15"/>
          <p:cNvSpPr txBox="1">
            <a:spLocks noChangeArrowheads="1"/>
          </p:cNvSpPr>
          <p:nvPr/>
        </p:nvSpPr>
        <p:spPr bwMode="auto">
          <a:xfrm>
            <a:off x="7224003" y="2542721"/>
            <a:ext cx="6191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400" b="1" dirty="0">
                <a:solidFill>
                  <a:srgbClr val="3009D5"/>
                </a:solidFill>
              </a:rPr>
              <a:t>RHIC</a:t>
            </a:r>
            <a:endParaRPr lang="ru-RU" sz="1400" b="1" dirty="0">
              <a:solidFill>
                <a:srgbClr val="3009D5"/>
              </a:solidFill>
            </a:endParaRPr>
          </a:p>
        </p:txBody>
      </p:sp>
      <p:sp>
        <p:nvSpPr>
          <p:cNvPr id="26" name="Прямоугольник 16"/>
          <p:cNvSpPr>
            <a:spLocks noChangeArrowheads="1"/>
          </p:cNvSpPr>
          <p:nvPr/>
        </p:nvSpPr>
        <p:spPr bwMode="auto">
          <a:xfrm>
            <a:off x="852473" y="724855"/>
            <a:ext cx="271753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Volume</a:t>
            </a:r>
            <a:r>
              <a:rPr lang="ru-RU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>
                <a:solidFill>
                  <a:srgbClr val="FF0000"/>
                </a:solidFill>
              </a:rPr>
              <a:t>≈ 2 x RHIC (≈ 300 fm</a:t>
            </a:r>
            <a:r>
              <a:rPr lang="en-US" sz="1600" b="1" baseline="30000" dirty="0">
                <a:solidFill>
                  <a:srgbClr val="FF0000"/>
                </a:solidFill>
              </a:rPr>
              <a:t>3</a:t>
            </a:r>
            <a:r>
              <a:rPr lang="en-US" sz="1600" b="1" dirty="0">
                <a:solidFill>
                  <a:srgbClr val="FF0000"/>
                </a:solidFill>
              </a:rPr>
              <a:t>)</a:t>
            </a:r>
            <a:endParaRPr lang="ru-RU" sz="1600" dirty="0"/>
          </a:p>
        </p:txBody>
      </p:sp>
      <p:sp>
        <p:nvSpPr>
          <p:cNvPr id="27" name="Прямоугольник 17"/>
          <p:cNvSpPr>
            <a:spLocks noChangeArrowheads="1"/>
          </p:cNvSpPr>
          <p:nvPr/>
        </p:nvSpPr>
        <p:spPr bwMode="auto">
          <a:xfrm>
            <a:off x="5886480" y="710974"/>
            <a:ext cx="280365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Lifetime</a:t>
            </a:r>
            <a:r>
              <a:rPr lang="ru-RU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>
                <a:solidFill>
                  <a:srgbClr val="FF0000"/>
                </a:solidFill>
              </a:rPr>
              <a:t>(&gt; 10 </a:t>
            </a:r>
            <a:r>
              <a:rPr lang="en-US" sz="1600" b="1" dirty="0" err="1">
                <a:solidFill>
                  <a:srgbClr val="FF0000"/>
                </a:solidFill>
              </a:rPr>
              <a:t>fm</a:t>
            </a:r>
            <a:r>
              <a:rPr lang="en-US" sz="1600" b="1" dirty="0">
                <a:solidFill>
                  <a:srgbClr val="FF0000"/>
                </a:solidFill>
              </a:rPr>
              <a:t>/c ~ </a:t>
            </a:r>
            <a:r>
              <a:rPr lang="en-US" sz="1600" b="1" dirty="0" smtClean="0">
                <a:solidFill>
                  <a:srgbClr val="FF0000"/>
                </a:solidFill>
              </a:rPr>
              <a:t>3x10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-23</a:t>
            </a:r>
            <a:r>
              <a:rPr lang="ru-RU" sz="1600" b="1" dirty="0" smtClean="0">
                <a:solidFill>
                  <a:srgbClr val="FF0000"/>
                </a:solidFill>
              </a:rPr>
              <a:t> с)</a:t>
            </a:r>
            <a:endParaRPr lang="ru-RU" sz="1600" dirty="0"/>
          </a:p>
        </p:txBody>
      </p:sp>
      <p:sp>
        <p:nvSpPr>
          <p:cNvPr id="28" name="Прямоугольник 18"/>
          <p:cNvSpPr>
            <a:spLocks noChangeArrowheads="1"/>
          </p:cNvSpPr>
          <p:nvPr/>
        </p:nvSpPr>
        <p:spPr bwMode="auto">
          <a:xfrm>
            <a:off x="2902389" y="2006986"/>
            <a:ext cx="3952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x 2</a:t>
            </a:r>
            <a:endParaRPr lang="ru-RU" dirty="0"/>
          </a:p>
        </p:txBody>
      </p:sp>
      <p:sp>
        <p:nvSpPr>
          <p:cNvPr id="29" name="Прямоугольник 19"/>
          <p:cNvSpPr>
            <a:spLocks noChangeArrowheads="1"/>
          </p:cNvSpPr>
          <p:nvPr/>
        </p:nvSpPr>
        <p:spPr bwMode="auto">
          <a:xfrm>
            <a:off x="8056731" y="1659130"/>
            <a:ext cx="57626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+40%</a:t>
            </a:r>
            <a:endParaRPr lang="ru-RU" dirty="0"/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425" y="3997657"/>
            <a:ext cx="4210050" cy="2860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Прямоугольник 17"/>
          <p:cNvSpPr>
            <a:spLocks noChangeArrowheads="1"/>
          </p:cNvSpPr>
          <p:nvPr/>
        </p:nvSpPr>
        <p:spPr bwMode="auto">
          <a:xfrm>
            <a:off x="5469030" y="3728218"/>
            <a:ext cx="36385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Energy density ~ 3 x </a:t>
            </a:r>
            <a:r>
              <a:rPr lang="en-US" sz="1600" b="1" dirty="0" smtClean="0">
                <a:solidFill>
                  <a:srgbClr val="FF0000"/>
                </a:solidFill>
              </a:rPr>
              <a:t>RHIC</a:t>
            </a:r>
            <a:r>
              <a:rPr lang="ru-RU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</a:rPr>
              <a:t>~ </a:t>
            </a:r>
            <a:r>
              <a:rPr lang="en-US" sz="1600" b="1" dirty="0">
                <a:solidFill>
                  <a:srgbClr val="FF0000"/>
                </a:solidFill>
              </a:rPr>
              <a:t>10 </a:t>
            </a:r>
            <a:r>
              <a:rPr lang="en-US" sz="1600" b="1" dirty="0" smtClean="0">
                <a:solidFill>
                  <a:srgbClr val="FF0000"/>
                </a:solidFill>
              </a:rPr>
              <a:t>GeV/fm3</a:t>
            </a:r>
            <a:endParaRPr lang="ru-RU" sz="1600" dirty="0"/>
          </a:p>
        </p:txBody>
      </p:sp>
      <p:sp>
        <p:nvSpPr>
          <p:cNvPr id="33" name="Прямоугольник 16"/>
          <p:cNvSpPr>
            <a:spLocks noChangeArrowheads="1"/>
          </p:cNvSpPr>
          <p:nvPr/>
        </p:nvSpPr>
        <p:spPr bwMode="auto">
          <a:xfrm>
            <a:off x="349813" y="3741606"/>
            <a:ext cx="332296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FF0000"/>
                </a:solidFill>
              </a:rPr>
              <a:t>Photon T = 304±51 MeV ~ 1.4 x </a:t>
            </a:r>
            <a:r>
              <a:rPr lang="fr-FR" sz="1600" b="1" dirty="0" smtClean="0">
                <a:solidFill>
                  <a:srgbClr val="FF0000"/>
                </a:solidFill>
              </a:rPr>
              <a:t>RHIC </a:t>
            </a:r>
            <a:endParaRPr lang="fr-FR" sz="1600" b="1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96635" y="5205710"/>
            <a:ext cx="5116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80932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pA</a:t>
            </a:r>
            <a:r>
              <a:rPr lang="en-US" dirty="0" smtClean="0"/>
              <a:t> highlights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7169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dN</a:t>
            </a:r>
            <a:r>
              <a:rPr lang="en-US" baseline="-25000" dirty="0" err="1"/>
              <a:t>ch</a:t>
            </a:r>
            <a:r>
              <a:rPr lang="en-US" dirty="0"/>
              <a:t>/d</a:t>
            </a:r>
            <a:r>
              <a:rPr lang="el-GR" dirty="0"/>
              <a:t>η </a:t>
            </a:r>
            <a:r>
              <a:rPr lang="en-US" dirty="0"/>
              <a:t>in p-</a:t>
            </a:r>
            <a:r>
              <a:rPr lang="en-US" dirty="0" err="1"/>
              <a:t>Pb</a:t>
            </a:r>
            <a:r>
              <a:rPr lang="en-US" dirty="0"/>
              <a:t> collisions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4696287"/>
            <a:ext cx="9062519" cy="1896121"/>
          </a:xfrm>
        </p:spPr>
        <p:txBody>
          <a:bodyPr>
            <a:noAutofit/>
          </a:bodyPr>
          <a:lstStyle/>
          <a:p>
            <a:r>
              <a:rPr lang="en-GB" sz="1800" dirty="0" err="1" smtClean="0"/>
              <a:t>pA</a:t>
            </a:r>
            <a:r>
              <a:rPr lang="en-GB" sz="1800" dirty="0" smtClean="0"/>
              <a:t> crucial </a:t>
            </a:r>
            <a:r>
              <a:rPr lang="en-GB" sz="1800" dirty="0"/>
              <a:t>to </a:t>
            </a:r>
            <a:r>
              <a:rPr lang="en-GB" sz="1800" dirty="0" smtClean="0"/>
              <a:t>discriminate between </a:t>
            </a:r>
            <a:r>
              <a:rPr lang="en-GB" sz="1800" dirty="0"/>
              <a:t>initial (cold </a:t>
            </a:r>
            <a:r>
              <a:rPr lang="en-GB" sz="1800" dirty="0" smtClean="0"/>
              <a:t>nuclear </a:t>
            </a:r>
            <a:r>
              <a:rPr lang="en-US" sz="1800" dirty="0" smtClean="0"/>
              <a:t>matter) effects and QGP dynamics</a:t>
            </a:r>
            <a:endParaRPr lang="en-GB" sz="1800" dirty="0"/>
          </a:p>
          <a:p>
            <a:r>
              <a:rPr lang="en-US" sz="1800" dirty="0"/>
              <a:t>p-</a:t>
            </a:r>
            <a:r>
              <a:rPr lang="en-US" sz="1800" dirty="0" err="1"/>
              <a:t>Pb</a:t>
            </a:r>
            <a:r>
              <a:rPr lang="en-US" sz="1800" dirty="0"/>
              <a:t> at LHC → probe </a:t>
            </a:r>
            <a:r>
              <a:rPr lang="en-US" sz="1800" dirty="0" smtClean="0"/>
              <a:t>nuclear </a:t>
            </a:r>
            <a:r>
              <a:rPr lang="en-GB" sz="1800" dirty="0" smtClean="0"/>
              <a:t>wave-function </a:t>
            </a:r>
            <a:r>
              <a:rPr lang="en-GB" sz="1800" dirty="0"/>
              <a:t>at </a:t>
            </a:r>
            <a:r>
              <a:rPr lang="en-GB" sz="1800" dirty="0" smtClean="0"/>
              <a:t>low </a:t>
            </a:r>
            <a:r>
              <a:rPr lang="en-GB" sz="1800" i="1" dirty="0" smtClean="0"/>
              <a:t>x</a:t>
            </a:r>
            <a:r>
              <a:rPr lang="en-GB" sz="1800" dirty="0" smtClean="0"/>
              <a:t> </a:t>
            </a:r>
            <a:r>
              <a:rPr lang="en-US" sz="1800" dirty="0"/>
              <a:t>→ </a:t>
            </a:r>
            <a:r>
              <a:rPr lang="en-US" sz="1800" dirty="0" smtClean="0"/>
              <a:t> nuclear </a:t>
            </a:r>
            <a:r>
              <a:rPr lang="en-GB" sz="1800" dirty="0" smtClean="0"/>
              <a:t>gluon shadowing</a:t>
            </a:r>
            <a:endParaRPr lang="en-GB" sz="1800" dirty="0"/>
          </a:p>
          <a:p>
            <a:r>
              <a:rPr lang="en-US" sz="1800" dirty="0" smtClean="0"/>
              <a:t>CGC: steeper </a:t>
            </a:r>
            <a:r>
              <a:rPr lang="en-US" sz="1800" dirty="0" err="1"/>
              <a:t>η</a:t>
            </a:r>
            <a:r>
              <a:rPr lang="en-US" sz="1800" baseline="-25000" dirty="0" err="1"/>
              <a:t>lab</a:t>
            </a:r>
            <a:r>
              <a:rPr lang="en-US" sz="1800" dirty="0"/>
              <a:t> </a:t>
            </a:r>
            <a:r>
              <a:rPr lang="en-US" sz="1800" dirty="0" smtClean="0"/>
              <a:t>dependence than </a:t>
            </a:r>
            <a:r>
              <a:rPr lang="en-US" sz="1800" dirty="0"/>
              <a:t>the data</a:t>
            </a:r>
          </a:p>
          <a:p>
            <a:r>
              <a:rPr lang="en-US" sz="1800" dirty="0"/>
              <a:t>HIJING </a:t>
            </a:r>
            <a:r>
              <a:rPr lang="en-US" sz="1800" dirty="0" smtClean="0"/>
              <a:t>(with shadowing) and </a:t>
            </a:r>
            <a:r>
              <a:rPr lang="en-US" sz="1800" dirty="0"/>
              <a:t>DPMJET: describe </a:t>
            </a:r>
            <a:r>
              <a:rPr lang="en-US" sz="1800" dirty="0" smtClean="0"/>
              <a:t>the </a:t>
            </a:r>
            <a:r>
              <a:rPr lang="el-GR" sz="1800" dirty="0" smtClean="0"/>
              <a:t>η</a:t>
            </a:r>
            <a:r>
              <a:rPr lang="en-US" sz="1800" dirty="0" smtClean="0"/>
              <a:t>-shape </a:t>
            </a:r>
            <a:r>
              <a:rPr lang="en-US" sz="1800" dirty="0"/>
              <a:t>rather </a:t>
            </a:r>
            <a:r>
              <a:rPr lang="en-US" sz="1800" dirty="0" smtClean="0"/>
              <a:t>well</a:t>
            </a:r>
          </a:p>
          <a:p>
            <a:r>
              <a:rPr lang="en-GB" sz="1800" dirty="0"/>
              <a:t>mid-rapidity </a:t>
            </a:r>
            <a:r>
              <a:rPr lang="en-GB" sz="1800" dirty="0" smtClean="0"/>
              <a:t>〈</a:t>
            </a:r>
            <a:r>
              <a:rPr lang="en-GB" sz="1800" dirty="0" err="1" smtClean="0"/>
              <a:t>Npart</a:t>
            </a:r>
            <a:r>
              <a:rPr lang="en-GB" sz="1800" dirty="0" smtClean="0"/>
              <a:t>〉 normalized 〈</a:t>
            </a:r>
            <a:r>
              <a:rPr lang="en-GB" sz="1800" dirty="0" err="1"/>
              <a:t>d</a:t>
            </a:r>
            <a:r>
              <a:rPr lang="en-GB" sz="1800" i="1" dirty="0" err="1"/>
              <a:t>N</a:t>
            </a:r>
            <a:r>
              <a:rPr lang="en-GB" sz="1800" baseline="-25000" dirty="0" err="1"/>
              <a:t>ch</a:t>
            </a:r>
            <a:r>
              <a:rPr lang="en-GB" sz="1800" dirty="0"/>
              <a:t>/d</a:t>
            </a:r>
            <a:r>
              <a:rPr lang="el-GR" sz="1800" dirty="0" smtClean="0"/>
              <a:t>η〉</a:t>
            </a:r>
            <a:r>
              <a:rPr lang="en-US" sz="1800" dirty="0" smtClean="0"/>
              <a:t> p-</a:t>
            </a:r>
            <a:r>
              <a:rPr lang="en-US" sz="1800" dirty="0" err="1" smtClean="0"/>
              <a:t>Pb</a:t>
            </a:r>
            <a:r>
              <a:rPr lang="en-US" sz="1800" dirty="0" smtClean="0"/>
              <a:t> similar </a:t>
            </a:r>
            <a:r>
              <a:rPr lang="en-US" sz="1800" dirty="0"/>
              <a:t>trend to </a:t>
            </a:r>
            <a:r>
              <a:rPr lang="en-US" sz="1800" dirty="0" err="1"/>
              <a:t>pp</a:t>
            </a:r>
            <a:endParaRPr lang="ru-RU" sz="18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Evgeny Kryshen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Физика столкновений тяжелых ионов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1B3C0-0E95-4FD5-A3A5-0757E699D670}" type="slidenum">
              <a:rPr lang="ru-RU" smtClean="0"/>
              <a:t>41</a:t>
            </a:fld>
            <a:endParaRPr lang="ru-RU" dirty="0"/>
          </a:p>
        </p:txBody>
      </p:sp>
      <p:pic>
        <p:nvPicPr>
          <p:cNvPr id="3073" name="Picture 1" descr="D:\doc\alice\Talks\2012-11-20-protvino-alice\others\2012-Oct-18-dNdeta_vs_eta_thcom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72" y="769149"/>
            <a:ext cx="3904938" cy="376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doc\alice\Talks\2012-11-20-protvino-alice\others\2012-Oct-18-dNdeta_vs_CMS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282" y="769150"/>
            <a:ext cx="3904935" cy="3766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675707" y="4272839"/>
            <a:ext cx="204608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200" b="1" u="sng" dirty="0" smtClean="0">
                <a:solidFill>
                  <a:srgbClr val="1506DC"/>
                </a:solidFill>
                <a:latin typeface="Arial" pitchFamily="34" charset="0"/>
              </a:rPr>
              <a:t>arXiv:1210.3615 [</a:t>
            </a:r>
            <a:r>
              <a:rPr lang="en-GB" sz="1200" b="1" u="sng" dirty="0" err="1" smtClean="0">
                <a:solidFill>
                  <a:srgbClr val="1506DC"/>
                </a:solidFill>
                <a:latin typeface="Arial" pitchFamily="34" charset="0"/>
              </a:rPr>
              <a:t>nucl</a:t>
            </a:r>
            <a:r>
              <a:rPr lang="en-GB" sz="1200" b="1" u="sng" dirty="0" smtClean="0">
                <a:solidFill>
                  <a:srgbClr val="1506DC"/>
                </a:solidFill>
                <a:latin typeface="Arial" pitchFamily="34" charset="0"/>
              </a:rPr>
              <a:t>-ex]</a:t>
            </a:r>
            <a:endParaRPr lang="ru-RU" sz="1200" b="1" dirty="0">
              <a:solidFill>
                <a:srgbClr val="1506D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460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Charged particle </a:t>
            </a:r>
            <a:r>
              <a:rPr lang="en-US" dirty="0" err="1" smtClean="0"/>
              <a:t>R</a:t>
            </a:r>
            <a:r>
              <a:rPr lang="en-US" baseline="-25000" dirty="0" err="1" smtClean="0"/>
              <a:t>pA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Evgeny Kryshen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Физика столкновений тяжелых ионов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1B3C0-0E95-4FD5-A3A5-0757E699D670}" type="slidenum">
              <a:rPr lang="ru-RU" smtClean="0"/>
              <a:t>42</a:t>
            </a:fld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4" y="799487"/>
            <a:ext cx="4412178" cy="3881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094" y="799487"/>
            <a:ext cx="3874691" cy="5522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934955" y="6313314"/>
            <a:ext cx="22090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u="sng" dirty="0" smtClean="0">
                <a:solidFill>
                  <a:srgbClr val="1506DC"/>
                </a:solidFill>
                <a:latin typeface="Arial" pitchFamily="34" charset="0"/>
              </a:rPr>
              <a:t>arXiv:1210.4520 [</a:t>
            </a:r>
            <a:r>
              <a:rPr lang="en-GB" sz="1200" b="1" u="sng" dirty="0" err="1" smtClean="0">
                <a:solidFill>
                  <a:srgbClr val="1506DC"/>
                </a:solidFill>
                <a:latin typeface="Arial" pitchFamily="34" charset="0"/>
              </a:rPr>
              <a:t>nucl</a:t>
            </a:r>
            <a:r>
              <a:rPr lang="en-GB" sz="1200" b="1" u="sng" dirty="0" smtClean="0">
                <a:solidFill>
                  <a:srgbClr val="1506DC"/>
                </a:solidFill>
                <a:latin typeface="Arial" pitchFamily="34" charset="0"/>
              </a:rPr>
              <a:t>-ex]</a:t>
            </a:r>
            <a:endParaRPr lang="ru-RU" sz="1200" b="1" dirty="0">
              <a:solidFill>
                <a:srgbClr val="1506DC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" y="4780230"/>
            <a:ext cx="5585989" cy="1819137"/>
          </a:xfrm>
        </p:spPr>
        <p:txBody>
          <a:bodyPr>
            <a:normAutofit/>
          </a:bodyPr>
          <a:lstStyle/>
          <a:p>
            <a:r>
              <a:rPr lang="en-US" sz="2000" dirty="0"/>
              <a:t>consistent with unity for </a:t>
            </a:r>
            <a:r>
              <a:rPr lang="en-US" sz="2000" i="1" dirty="0" err="1"/>
              <a:t>p</a:t>
            </a:r>
            <a:r>
              <a:rPr lang="en-US" sz="2000" baseline="-25000" dirty="0" err="1"/>
              <a:t>T</a:t>
            </a:r>
            <a:r>
              <a:rPr lang="en-US" sz="2000" dirty="0"/>
              <a:t> &gt; 2 </a:t>
            </a:r>
            <a:r>
              <a:rPr lang="en-US" sz="2000" dirty="0" smtClean="0"/>
              <a:t>GeV/c</a:t>
            </a:r>
          </a:p>
          <a:p>
            <a:r>
              <a:rPr lang="en-US" sz="2000" dirty="0"/>
              <a:t>the strong suppression observed </a:t>
            </a:r>
            <a:r>
              <a:rPr lang="en-US" sz="2000" dirty="0" smtClean="0"/>
              <a:t>in </a:t>
            </a:r>
            <a:r>
              <a:rPr lang="en-US" sz="2000" dirty="0" err="1" smtClean="0"/>
              <a:t>Pb-Pb</a:t>
            </a:r>
            <a:r>
              <a:rPr lang="en-US" sz="2000" dirty="0" smtClean="0"/>
              <a:t> </a:t>
            </a:r>
            <a:r>
              <a:rPr lang="en-US" sz="2000" dirty="0"/>
              <a:t>is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>
                <a:solidFill>
                  <a:srgbClr val="1506DC"/>
                </a:solidFill>
              </a:rPr>
              <a:t>NOT </a:t>
            </a:r>
            <a:r>
              <a:rPr lang="en-US" sz="2000" dirty="0">
                <a:solidFill>
                  <a:srgbClr val="1506DC"/>
                </a:solidFill>
              </a:rPr>
              <a:t>an initial-state </a:t>
            </a:r>
            <a:r>
              <a:rPr lang="en-US" sz="2000" dirty="0" smtClean="0"/>
              <a:t>but </a:t>
            </a:r>
            <a:br>
              <a:rPr lang="en-US" sz="2000" dirty="0" smtClean="0"/>
            </a:br>
            <a:r>
              <a:rPr lang="en-US" sz="2000" dirty="0" smtClean="0">
                <a:solidFill>
                  <a:srgbClr val="FF0000"/>
                </a:solidFill>
              </a:rPr>
              <a:t>hot </a:t>
            </a:r>
            <a:r>
              <a:rPr lang="en-US" sz="2000" dirty="0">
                <a:solidFill>
                  <a:srgbClr val="FF0000"/>
                </a:solidFill>
              </a:rPr>
              <a:t>QCD matter </a:t>
            </a:r>
            <a:r>
              <a:rPr lang="en-US" sz="2000" dirty="0"/>
              <a:t>effect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220596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/>
            <a:r>
              <a:rPr lang="en-US" sz="2000" dirty="0" smtClean="0">
                <a:solidFill>
                  <a:srgbClr val="FF0000"/>
                </a:solidFill>
              </a:rPr>
              <a:t>Early to make conclusions…</a:t>
            </a:r>
          </a:p>
          <a:p>
            <a:pPr marL="457200" indent="-457200"/>
            <a:endParaRPr lang="en-US" sz="2000" dirty="0" smtClean="0">
              <a:solidFill>
                <a:srgbClr val="FF0000"/>
              </a:solidFill>
            </a:endParaRPr>
          </a:p>
          <a:p>
            <a:pPr marL="457200" indent="-457200"/>
            <a:r>
              <a:rPr lang="en-US" sz="2000" dirty="0" smtClean="0">
                <a:solidFill>
                  <a:srgbClr val="FF0000"/>
                </a:solidFill>
              </a:rPr>
              <a:t>Wealth </a:t>
            </a:r>
            <a:r>
              <a:rPr lang="en-US" sz="2000" dirty="0">
                <a:solidFill>
                  <a:srgbClr val="FF0000"/>
                </a:solidFill>
              </a:rPr>
              <a:t>of physics results from </a:t>
            </a:r>
            <a:r>
              <a:rPr lang="en-US" sz="2000" dirty="0" smtClean="0">
                <a:solidFill>
                  <a:srgbClr val="FF0000"/>
                </a:solidFill>
              </a:rPr>
              <a:t>RHIC and first </a:t>
            </a:r>
            <a:r>
              <a:rPr lang="en-US" sz="2000" dirty="0">
                <a:solidFill>
                  <a:srgbClr val="FF0000"/>
                </a:solidFill>
              </a:rPr>
              <a:t>two LHC heavy-ion runs: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000" dirty="0"/>
              <a:t>bulk, soft </a:t>
            </a:r>
            <a:r>
              <a:rPr lang="en-US" sz="2000" dirty="0" smtClean="0"/>
              <a:t>probes: spectra </a:t>
            </a:r>
            <a:r>
              <a:rPr lang="en-US" sz="2000" dirty="0"/>
              <a:t>and flow of identified particles, thermal photons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000" dirty="0"/>
              <a:t>high-</a:t>
            </a:r>
            <a:r>
              <a:rPr lang="en-US" sz="2000" i="1" dirty="0" err="1"/>
              <a:t>p</a:t>
            </a:r>
            <a:r>
              <a:rPr lang="en-US" sz="2000" baseline="-25000" dirty="0" err="1"/>
              <a:t>T</a:t>
            </a:r>
            <a:r>
              <a:rPr lang="en-US" sz="2000" dirty="0"/>
              <a:t> </a:t>
            </a:r>
            <a:r>
              <a:rPr lang="en-US" sz="2000" dirty="0" smtClean="0"/>
              <a:t>probes: jet fragmentation</a:t>
            </a:r>
            <a:r>
              <a:rPr lang="en-US" sz="2000" dirty="0"/>
              <a:t>, particle-type </a:t>
            </a:r>
            <a:r>
              <a:rPr lang="en-US" sz="2000" dirty="0" smtClean="0"/>
              <a:t>dependent correlations</a:t>
            </a:r>
            <a:endParaRPr lang="en-US" sz="2000" dirty="0"/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000" dirty="0"/>
              <a:t>heavy-</a:t>
            </a:r>
            <a:r>
              <a:rPr lang="en-US" sz="2000" dirty="0" err="1"/>
              <a:t>flavour</a:t>
            </a:r>
            <a:r>
              <a:rPr lang="en-US" sz="2000" dirty="0"/>
              <a:t> </a:t>
            </a:r>
            <a:r>
              <a:rPr lang="en-US" sz="2000" dirty="0" smtClean="0"/>
              <a:t>physics: suppression </a:t>
            </a:r>
            <a:r>
              <a:rPr lang="en-US" sz="2000" dirty="0"/>
              <a:t>and flow of D mesons, </a:t>
            </a:r>
            <a:r>
              <a:rPr lang="en-US" sz="2000" dirty="0" err="1" smtClean="0"/>
              <a:t>quarkonia</a:t>
            </a:r>
            <a:endParaRPr lang="en-US" sz="2000" dirty="0" smtClean="0"/>
          </a:p>
          <a:p>
            <a:pPr marL="800100" lvl="1" indent="-342900">
              <a:buFont typeface="Arial" pitchFamily="34" charset="0"/>
              <a:buChar char="•"/>
            </a:pPr>
            <a:endParaRPr lang="en-US" sz="2000" dirty="0" smtClean="0">
              <a:solidFill>
                <a:srgbClr val="FF0000"/>
              </a:solidFill>
            </a:endParaRPr>
          </a:p>
          <a:p>
            <a:r>
              <a:rPr lang="en-US" sz="2000" dirty="0" smtClean="0">
                <a:solidFill>
                  <a:srgbClr val="FF0000"/>
                </a:solidFill>
              </a:rPr>
              <a:t>Entering the precision measurement era:</a:t>
            </a:r>
            <a:endParaRPr lang="en-US" sz="2000" dirty="0">
              <a:solidFill>
                <a:srgbClr val="FF0000"/>
              </a:solidFill>
            </a:endParaRP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000" dirty="0" smtClean="0"/>
              <a:t>First studies of cold nuclear matter effects with p–</a:t>
            </a:r>
            <a:r>
              <a:rPr lang="en-US" sz="2000" dirty="0" err="1" smtClean="0"/>
              <a:t>Pb</a:t>
            </a:r>
            <a:r>
              <a:rPr lang="en-US" sz="2000" dirty="0" smtClean="0"/>
              <a:t> collisions, more next year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Evgeny Kryshen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Физика столкновений тяжелых ионов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1B3C0-0E95-4FD5-A3A5-0757E699D670}" type="slidenum">
              <a:rPr lang="ru-RU" smtClean="0"/>
              <a:t>43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7832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9144000" cy="914400"/>
          </a:xfrm>
        </p:spPr>
        <p:txBody>
          <a:bodyPr/>
          <a:lstStyle/>
          <a:p>
            <a:pPr eaLnBrk="1" hangingPunct="1"/>
            <a:r>
              <a:rPr lang="en-US" sz="4000" u="sng" smtClean="0">
                <a:solidFill>
                  <a:srgbClr val="FF0000"/>
                </a:solidFill>
              </a:rPr>
              <a:t>A (valid) analogy</a:t>
            </a:r>
            <a:endParaRPr lang="en-US" sz="4000" smtClean="0"/>
          </a:p>
        </p:txBody>
      </p:sp>
      <p:pic>
        <p:nvPicPr>
          <p:cNvPr id="46082" name="Picture 1" descr="zajcanalog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4900"/>
            <a:ext cx="9144000" cy="552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0467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3105150"/>
            <a:ext cx="9144000" cy="3492202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Backup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Evgeny Kryshen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Физика столкновений тяжелых ионов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1B3C0-0E95-4FD5-A3A5-0757E699D670}" type="slidenum">
              <a:rPr lang="ru-RU" smtClean="0"/>
              <a:t>45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216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ALICE physics perspectives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Evgeny Kryshen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LHC on the march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1B3C0-0E95-4FD5-A3A5-0757E699D670}" type="slidenum">
              <a:rPr lang="ru-RU" smtClean="0"/>
              <a:t>46</a:t>
            </a:fld>
            <a:endParaRPr lang="ru-RU" dirty="0"/>
          </a:p>
        </p:txBody>
      </p:sp>
      <p:graphicFrame>
        <p:nvGraphicFramePr>
          <p:cNvPr id="7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2691149"/>
              </p:ext>
            </p:extLst>
          </p:nvPr>
        </p:nvGraphicFramePr>
        <p:xfrm>
          <a:off x="0" y="820800"/>
          <a:ext cx="9140154" cy="6019522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663620"/>
                <a:gridCol w="2980388"/>
                <a:gridCol w="1543818"/>
                <a:gridCol w="1440160"/>
                <a:gridCol w="1512168"/>
              </a:tblGrid>
              <a:tr h="618614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Status as of today</a:t>
                      </a:r>
                      <a:endParaRPr lang="en-GB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baseline="0" dirty="0" smtClean="0"/>
                        <a:t>Reachable for approved</a:t>
                      </a:r>
                      <a:endParaRPr lang="en-GB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Reach with the upgrade</a:t>
                      </a:r>
                    </a:p>
                  </a:txBody>
                  <a:tcPr>
                    <a:solidFill>
                      <a:srgbClr val="F3F5FF"/>
                    </a:solidFill>
                  </a:tcPr>
                </a:tc>
              </a:tr>
              <a:tr h="35349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Bulk production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light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baseline="0" dirty="0" err="1" smtClean="0"/>
                        <a:t>flavours</a:t>
                      </a:r>
                      <a:r>
                        <a:rPr lang="en-US" sz="1600" baseline="0" dirty="0" smtClean="0"/>
                        <a:t>, v</a:t>
                      </a:r>
                      <a:r>
                        <a:rPr lang="en-US" sz="1600" baseline="-25000" dirty="0" smtClean="0"/>
                        <a:t>2</a:t>
                      </a:r>
                      <a:r>
                        <a:rPr lang="en-US" sz="1600" baseline="0" dirty="0" smtClean="0"/>
                        <a:t>, HBT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quantitative</a:t>
                      </a:r>
                      <a:endParaRPr lang="en-GB" sz="1600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precision</a:t>
                      </a:r>
                      <a:endParaRPr lang="en-GB" sz="1600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precision</a:t>
                      </a:r>
                      <a:endParaRPr lang="en-GB" sz="1600" dirty="0" smtClean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5349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Intermediate </a:t>
                      </a:r>
                      <a:r>
                        <a:rPr lang="en-US" sz="1600" dirty="0" err="1" smtClean="0"/>
                        <a:t>p</a:t>
                      </a:r>
                      <a:r>
                        <a:rPr lang="en-US" sz="1600" baseline="-25000" dirty="0" err="1" smtClean="0"/>
                        <a:t>t</a:t>
                      </a:r>
                      <a:endParaRPr lang="en-GB" sz="1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v</a:t>
                      </a:r>
                      <a:r>
                        <a:rPr lang="en-US" sz="1600" baseline="-25000" dirty="0" smtClean="0"/>
                        <a:t>2</a:t>
                      </a:r>
                      <a:r>
                        <a:rPr lang="en-US" sz="1600" dirty="0" smtClean="0"/>
                        <a:t>, correlations, baryon-meson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quantitative</a:t>
                      </a:r>
                      <a:endParaRPr lang="en-GB" sz="1600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precision</a:t>
                      </a:r>
                      <a:endParaRPr lang="en-GB" sz="1600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precision</a:t>
                      </a:r>
                      <a:endParaRPr lang="en-GB" sz="1800" dirty="0" smtClean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24036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High-</a:t>
                      </a:r>
                      <a:r>
                        <a:rPr lang="en-US" sz="1600" dirty="0" err="1" smtClean="0"/>
                        <a:t>p</a:t>
                      </a:r>
                      <a:r>
                        <a:rPr lang="en-US" sz="1600" baseline="-25000" dirty="0" err="1" smtClean="0"/>
                        <a:t>t</a:t>
                      </a:r>
                      <a:r>
                        <a:rPr lang="en-US" sz="1600" dirty="0" smtClean="0"/>
                        <a:t> – jets 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</a:t>
                      </a:r>
                      <a:r>
                        <a:rPr lang="en-US" sz="1600" baseline="-25000" dirty="0" smtClean="0"/>
                        <a:t>AA</a:t>
                      </a:r>
                      <a:r>
                        <a:rPr lang="en-US" sz="1600" dirty="0" smtClean="0"/>
                        <a:t>, correlations, jet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baseline="0" dirty="0" err="1" smtClean="0"/>
                        <a:t>fragm</a:t>
                      </a:r>
                      <a:r>
                        <a:rPr lang="en-US" sz="1600" baseline="0" dirty="0" smtClean="0"/>
                        <a:t>.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quantitative</a:t>
                      </a:r>
                      <a:endParaRPr lang="en-GB" sz="1600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precision</a:t>
                      </a:r>
                      <a:endParaRPr lang="en-GB" sz="1600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precision</a:t>
                      </a:r>
                      <a:endParaRPr lang="en-GB" sz="1600" dirty="0" smtClean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24036"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heavy-</a:t>
                      </a:r>
                      <a:r>
                        <a:rPr lang="en-US" sz="1600" dirty="0" err="1" smtClean="0"/>
                        <a:t>flavour</a:t>
                      </a:r>
                      <a:r>
                        <a:rPr lang="en-US" sz="1600" dirty="0" smtClean="0"/>
                        <a:t> in jets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hint</a:t>
                      </a:r>
                      <a:endParaRPr lang="en-GB" sz="16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chemeClr val="tx1"/>
                          </a:solidFill>
                        </a:rPr>
                        <a:t>quantitative</a:t>
                      </a:r>
                    </a:p>
                  </a:txBody>
                  <a:tcPr>
                    <a:solidFill>
                      <a:srgbClr val="CCFFCC"/>
                    </a:solidFill>
                  </a:tcPr>
                </a:tc>
              </a:tr>
              <a:tr h="324036"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PID</a:t>
                      </a:r>
                      <a:r>
                        <a:rPr lang="en-US" sz="1600" baseline="0" dirty="0" smtClean="0"/>
                        <a:t> fragmentation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hint</a:t>
                      </a:r>
                      <a:endParaRPr lang="en-GB" sz="16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quantitative</a:t>
                      </a:r>
                      <a:endParaRPr lang="en-GB" sz="1600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precision</a:t>
                      </a:r>
                      <a:endParaRPr lang="en-GB" sz="160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24036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Heavy </a:t>
                      </a:r>
                      <a:r>
                        <a:rPr lang="en-US" sz="1600" dirty="0" err="1" smtClean="0"/>
                        <a:t>flavour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D-</a:t>
                      </a:r>
                      <a:r>
                        <a:rPr lang="en-US" sz="1600" baseline="0" dirty="0" smtClean="0"/>
                        <a:t>mesons, R</a:t>
                      </a:r>
                      <a:r>
                        <a:rPr lang="en-US" sz="1600" baseline="-25000" dirty="0" smtClean="0"/>
                        <a:t>AA</a:t>
                      </a:r>
                      <a:endParaRPr lang="en-GB" sz="1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quantitative</a:t>
                      </a:r>
                      <a:r>
                        <a:rPr lang="en-US" sz="1600" baseline="0" dirty="0" smtClean="0"/>
                        <a:t> </a:t>
                      </a:r>
                      <a:endParaRPr lang="en-GB" sz="1600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precision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24036"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 smtClean="0"/>
                        <a:t>D-meson v</a:t>
                      </a:r>
                      <a:r>
                        <a:rPr lang="en-US" sz="1600" baseline="-25000" dirty="0" smtClean="0"/>
                        <a:t>2</a:t>
                      </a:r>
                      <a:endParaRPr lang="en-GB" sz="1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hint</a:t>
                      </a:r>
                      <a:endParaRPr lang="en-GB" sz="16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precision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24036"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beauty, D</a:t>
                      </a:r>
                      <a:r>
                        <a:rPr lang="en-US" sz="1600" baseline="-25000" dirty="0" smtClean="0"/>
                        <a:t>s</a:t>
                      </a:r>
                      <a:endParaRPr lang="en-GB" sz="1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hint</a:t>
                      </a:r>
                      <a:endParaRPr lang="en-GB" sz="16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quantitative</a:t>
                      </a:r>
                      <a:endParaRPr lang="en-GB" sz="1600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precision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GB" sz="160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24036"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charm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baryons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hint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Quantitative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</a:tr>
              <a:tr h="324036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Charmonia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J/</a:t>
                      </a:r>
                      <a:r>
                        <a:rPr lang="en-US" sz="1600" dirty="0" smtClean="0">
                          <a:latin typeface="Symbol" pitchFamily="18" charset="2"/>
                        </a:rPr>
                        <a:t>y </a:t>
                      </a:r>
                      <a:r>
                        <a:rPr lang="en-US" sz="1600" dirty="0" smtClean="0">
                          <a:latin typeface="+mn-lt"/>
                        </a:rPr>
                        <a:t>forward</a:t>
                      </a:r>
                      <a:r>
                        <a:rPr lang="en-US" sz="1600" dirty="0" smtClean="0"/>
                        <a:t>,</a:t>
                      </a:r>
                      <a:r>
                        <a:rPr lang="en-US" sz="1600" baseline="0" dirty="0" smtClean="0"/>
                        <a:t> R</a:t>
                      </a:r>
                      <a:r>
                        <a:rPr lang="en-US" sz="1600" baseline="-25000" dirty="0" smtClean="0"/>
                        <a:t>AA</a:t>
                      </a:r>
                      <a:endParaRPr lang="en-GB" sz="1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quantitative</a:t>
                      </a:r>
                      <a:endParaRPr lang="en-GB" sz="1600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precision</a:t>
                      </a:r>
                      <a:endParaRPr lang="en-GB" sz="1600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Precision</a:t>
                      </a:r>
                      <a:endParaRPr lang="en-GB" sz="1600" dirty="0" smtClean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24036"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J/</a:t>
                      </a:r>
                      <a:r>
                        <a:rPr lang="en-US" sz="1600" dirty="0" smtClean="0">
                          <a:latin typeface="Symbol" pitchFamily="18" charset="2"/>
                        </a:rPr>
                        <a:t>y</a:t>
                      </a:r>
                      <a:r>
                        <a:rPr lang="en-US" sz="1600" dirty="0" smtClean="0"/>
                        <a:t> v</a:t>
                      </a:r>
                      <a:r>
                        <a:rPr lang="en-US" sz="1600" baseline="-25000" dirty="0" smtClean="0"/>
                        <a:t>2</a:t>
                      </a:r>
                      <a:endParaRPr lang="en-GB" sz="1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hint</a:t>
                      </a:r>
                      <a:endParaRPr lang="en-GB" sz="16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quantitative</a:t>
                      </a:r>
                      <a:endParaRPr lang="en-GB" sz="1600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precision</a:t>
                      </a:r>
                      <a:endParaRPr lang="en-GB" sz="160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24036"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Symbol" pitchFamily="18" charset="2"/>
                        </a:rPr>
                        <a:t>y</a:t>
                      </a:r>
                      <a:r>
                        <a:rPr lang="en-US" sz="1600" dirty="0" smtClean="0"/>
                        <a:t>’, </a:t>
                      </a:r>
                      <a:r>
                        <a:rPr lang="en-US" sz="1600" dirty="0" smtClean="0">
                          <a:latin typeface="Symbol" pitchFamily="18" charset="2"/>
                        </a:rPr>
                        <a:t>c</a:t>
                      </a:r>
                      <a:r>
                        <a:rPr lang="en-US" sz="1600" baseline="-25000" dirty="0" smtClean="0"/>
                        <a:t>c</a:t>
                      </a:r>
                      <a:endParaRPr lang="en-GB" sz="1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quantitative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</a:tr>
              <a:tr h="324036"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Symbol" pitchFamily="18" charset="2"/>
                        <a:buNone/>
                      </a:pPr>
                      <a:r>
                        <a:rPr lang="en-US" sz="1600" baseline="0" dirty="0" smtClean="0"/>
                        <a:t>J/</a:t>
                      </a:r>
                      <a:r>
                        <a:rPr lang="en-US" sz="1600" baseline="0" dirty="0" smtClean="0">
                          <a:latin typeface="Symbol" pitchFamily="18" charset="2"/>
                        </a:rPr>
                        <a:t>y</a:t>
                      </a:r>
                      <a:r>
                        <a:rPr lang="en-US" sz="1600" baseline="0" dirty="0" smtClean="0"/>
                        <a:t> central, </a:t>
                      </a:r>
                      <a:r>
                        <a:rPr lang="en-US" sz="1600" baseline="0" dirty="0" smtClean="0">
                          <a:latin typeface="Symbol" pitchFamily="18" charset="2"/>
                        </a:rPr>
                        <a:t>U</a:t>
                      </a:r>
                      <a:r>
                        <a:rPr lang="en-US" sz="1600" baseline="0" dirty="0" smtClean="0"/>
                        <a:t> family</a:t>
                      </a:r>
                      <a:endParaRPr lang="en-GB" sz="1600" baseline="0" dirty="0">
                        <a:latin typeface="Symbol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hint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quantitative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precision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24036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Dileptons</a:t>
                      </a:r>
                      <a:r>
                        <a:rPr lang="en-US" sz="1600" dirty="0" smtClean="0"/>
                        <a:t> – </a:t>
                      </a:r>
                      <a:r>
                        <a:rPr lang="en-US" sz="1600" dirty="0" smtClean="0">
                          <a:latin typeface="Symbol" pitchFamily="18" charset="2"/>
                        </a:rPr>
                        <a:t>g</a:t>
                      </a:r>
                      <a:r>
                        <a:rPr lang="en-US" sz="1600" dirty="0" smtClean="0"/>
                        <a:t> 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virtual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baseline="0" dirty="0" smtClean="0">
                          <a:latin typeface="Symbol" pitchFamily="18" charset="2"/>
                        </a:rPr>
                        <a:t>g</a:t>
                      </a:r>
                      <a:endParaRPr lang="en-GB" sz="1600" dirty="0">
                        <a:latin typeface="Symbol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hint</a:t>
                      </a:r>
                      <a:endParaRPr lang="en-GB" sz="16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quantitative</a:t>
                      </a:r>
                      <a:endParaRPr lang="en-GB" sz="160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</a:tr>
              <a:tr h="324036"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Symbol" pitchFamily="18" charset="2"/>
                        </a:rPr>
                        <a:t>r</a:t>
                      </a:r>
                      <a:r>
                        <a:rPr lang="en-US" sz="1600" dirty="0" smtClean="0"/>
                        <a:t>-meson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quantitative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</a:tr>
              <a:tr h="119256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Heavy nuclei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hyper(anti)nuclei, H-</a:t>
                      </a:r>
                      <a:r>
                        <a:rPr lang="en-US" sz="1600" dirty="0" err="1" smtClean="0"/>
                        <a:t>dibaryon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hint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quantitative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precision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6844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Heavy-</a:t>
            </a:r>
            <a:r>
              <a:rPr lang="en-US" dirty="0" err="1"/>
              <a:t>flavour</a:t>
            </a:r>
            <a:r>
              <a:rPr lang="en-US" dirty="0"/>
              <a:t> v</a:t>
            </a:r>
            <a:r>
              <a:rPr lang="en-US" baseline="-25000" dirty="0"/>
              <a:t>2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425858"/>
            <a:ext cx="9144000" cy="1134740"/>
          </a:xfrm>
        </p:spPr>
        <p:txBody>
          <a:bodyPr>
            <a:noAutofit/>
          </a:bodyPr>
          <a:lstStyle/>
          <a:p>
            <a:pPr marL="457200" indent="-457200"/>
            <a:r>
              <a:rPr lang="en-US" sz="2000" dirty="0"/>
              <a:t>need &gt;&gt; 1 nb</a:t>
            </a:r>
            <a:r>
              <a:rPr lang="en-US" sz="2000" baseline="30000" dirty="0"/>
              <a:t>-1</a:t>
            </a:r>
            <a:r>
              <a:rPr lang="en-US" sz="2000" dirty="0"/>
              <a:t> for precise measurement of charm and beauty </a:t>
            </a:r>
            <a:r>
              <a:rPr lang="en-US" sz="2000" dirty="0" smtClean="0"/>
              <a:t>v</a:t>
            </a:r>
            <a:r>
              <a:rPr lang="en-US" sz="2000" baseline="-25000" dirty="0" smtClean="0"/>
              <a:t>2</a:t>
            </a:r>
          </a:p>
          <a:p>
            <a:pPr marL="457200" indent="-457200"/>
            <a:r>
              <a:rPr lang="en-US" sz="2000" dirty="0" smtClean="0"/>
              <a:t>systematic </a:t>
            </a:r>
            <a:r>
              <a:rPr lang="en-US" sz="2000" dirty="0"/>
              <a:t>uncertainties and corrections mostly cancel in </a:t>
            </a:r>
            <a:r>
              <a:rPr lang="en-US" sz="2000" dirty="0" smtClean="0"/>
              <a:t>v</a:t>
            </a:r>
            <a:r>
              <a:rPr lang="en-US" sz="2000" baseline="-25000" dirty="0" smtClean="0"/>
              <a:t>2</a:t>
            </a:r>
          </a:p>
          <a:p>
            <a:pPr marL="457200" indent="-457200"/>
            <a:r>
              <a:rPr lang="en-US" sz="2000" dirty="0" smtClean="0">
                <a:solidFill>
                  <a:srgbClr val="1506DC"/>
                </a:solidFill>
                <a:cs typeface="Symbol" charset="0"/>
                <a:sym typeface="Wingdings" charset="0"/>
              </a:rPr>
              <a:t>Other </a:t>
            </a:r>
            <a:r>
              <a:rPr lang="en-US" sz="2000" dirty="0">
                <a:solidFill>
                  <a:srgbClr val="1506DC"/>
                </a:solidFill>
                <a:cs typeface="Symbol" charset="0"/>
                <a:sym typeface="Wingdings" charset="0"/>
              </a:rPr>
              <a:t>key measurements: </a:t>
            </a:r>
            <a:r>
              <a:rPr lang="en-US" sz="2000" dirty="0" err="1">
                <a:solidFill>
                  <a:srgbClr val="1506DC"/>
                </a:solidFill>
                <a:latin typeface="Symbol" charset="2"/>
                <a:cs typeface="Symbol" charset="2"/>
                <a:sym typeface="Wingdings" charset="0"/>
              </a:rPr>
              <a:t>L</a:t>
            </a:r>
            <a:r>
              <a:rPr lang="en-US" sz="2000" baseline="-25000" dirty="0" err="1">
                <a:solidFill>
                  <a:srgbClr val="1506DC"/>
                </a:solidFill>
                <a:cs typeface="Symbol" charset="0"/>
                <a:sym typeface="Wingdings" charset="0"/>
              </a:rPr>
              <a:t>b</a:t>
            </a:r>
            <a:r>
              <a:rPr lang="en-US" sz="2000" dirty="0">
                <a:solidFill>
                  <a:srgbClr val="1506DC"/>
                </a:solidFill>
                <a:cs typeface="Symbol" charset="0"/>
                <a:sym typeface="Wingdings" charset="0"/>
              </a:rPr>
              <a:t>, </a:t>
            </a:r>
            <a:r>
              <a:rPr lang="en-US" sz="2000" dirty="0" err="1">
                <a:solidFill>
                  <a:srgbClr val="1506DC"/>
                </a:solidFill>
                <a:latin typeface="Symbol" charset="2"/>
                <a:cs typeface="Symbol" charset="2"/>
                <a:sym typeface="Wingdings" charset="0"/>
              </a:rPr>
              <a:t>X</a:t>
            </a:r>
            <a:r>
              <a:rPr lang="en-US" sz="2000" baseline="-25000" dirty="0" err="1">
                <a:solidFill>
                  <a:srgbClr val="1506DC"/>
                </a:solidFill>
                <a:cs typeface="Symbol" charset="0"/>
                <a:sym typeface="Wingdings" charset="0"/>
              </a:rPr>
              <a:t>c</a:t>
            </a:r>
            <a:r>
              <a:rPr lang="en-US" sz="2000" dirty="0">
                <a:solidFill>
                  <a:srgbClr val="1506DC"/>
                </a:solidFill>
                <a:cs typeface="Symbol" charset="0"/>
                <a:sym typeface="Wingdings" charset="0"/>
              </a:rPr>
              <a:t>, B decays, virtual </a:t>
            </a:r>
            <a:r>
              <a:rPr lang="en-US" sz="2000" dirty="0">
                <a:solidFill>
                  <a:srgbClr val="1506DC"/>
                </a:solidFill>
                <a:latin typeface="Symbol" pitchFamily="18" charset="2"/>
                <a:cs typeface="Symbol" charset="0"/>
                <a:sym typeface="Wingdings" charset="0"/>
              </a:rPr>
              <a:t>g</a:t>
            </a:r>
            <a:r>
              <a:rPr lang="en-US" sz="2000" dirty="0">
                <a:solidFill>
                  <a:srgbClr val="1506DC"/>
                </a:solidFill>
                <a:cs typeface="Symbol" charset="0"/>
                <a:sym typeface="Wingdings" charset="0"/>
              </a:rPr>
              <a:t>, </a:t>
            </a:r>
            <a:r>
              <a:rPr lang="en-US" sz="2000" dirty="0">
                <a:solidFill>
                  <a:srgbClr val="1506DC"/>
                </a:solidFill>
                <a:latin typeface="Symbol" pitchFamily="18" charset="2"/>
                <a:cs typeface="Symbol" charset="0"/>
                <a:sym typeface="Wingdings" charset="0"/>
              </a:rPr>
              <a:t>y</a:t>
            </a:r>
            <a:r>
              <a:rPr lang="en-US" sz="2000" dirty="0">
                <a:solidFill>
                  <a:srgbClr val="1506DC"/>
                </a:solidFill>
                <a:cs typeface="Symbol" charset="0"/>
                <a:sym typeface="Wingdings" charset="0"/>
              </a:rPr>
              <a:t>’, </a:t>
            </a:r>
            <a:r>
              <a:rPr lang="en-US" sz="2000" dirty="0">
                <a:solidFill>
                  <a:srgbClr val="1506DC"/>
                </a:solidFill>
                <a:latin typeface="Symbol" pitchFamily="18" charset="2"/>
                <a:cs typeface="Symbol" charset="0"/>
                <a:sym typeface="Wingdings" charset="0"/>
              </a:rPr>
              <a:t>c</a:t>
            </a:r>
            <a:r>
              <a:rPr lang="en-US" sz="2000" baseline="-25000" dirty="0">
                <a:solidFill>
                  <a:srgbClr val="1506DC"/>
                </a:solidFill>
                <a:cs typeface="Symbol" charset="0"/>
                <a:sym typeface="Wingdings" charset="0"/>
              </a:rPr>
              <a:t>c</a:t>
            </a:r>
            <a:r>
              <a:rPr lang="en-US" sz="2000" dirty="0">
                <a:solidFill>
                  <a:srgbClr val="1506DC"/>
                </a:solidFill>
                <a:cs typeface="Symbol" charset="0"/>
                <a:sym typeface="Wingdings" charset="0"/>
              </a:rPr>
              <a:t>, tagged jets… </a:t>
            </a:r>
            <a:endParaRPr lang="en-US" sz="2000" dirty="0">
              <a:solidFill>
                <a:srgbClr val="1506DC"/>
              </a:solidFill>
            </a:endParaRPr>
          </a:p>
          <a:p>
            <a:endParaRPr lang="ru-RU" sz="20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Evgeny Kryshen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LHC on the march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1B3C0-0E95-4FD5-A3A5-0757E699D670}" type="slidenum">
              <a:rPr lang="ru-RU" smtClean="0"/>
              <a:t>47</a:t>
            </a:fld>
            <a:endParaRPr lang="ru-RU" dirty="0"/>
          </a:p>
        </p:txBody>
      </p:sp>
      <p:grpSp>
        <p:nvGrpSpPr>
          <p:cNvPr id="7" name="Group 9"/>
          <p:cNvGrpSpPr/>
          <p:nvPr/>
        </p:nvGrpSpPr>
        <p:grpSpPr>
          <a:xfrm>
            <a:off x="0" y="860208"/>
            <a:ext cx="9144000" cy="4565650"/>
            <a:chOff x="0" y="1239614"/>
            <a:chExt cx="9144000" cy="4565650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239614"/>
              <a:ext cx="9144000" cy="45656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1115616" y="1340768"/>
              <a:ext cx="281840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High rate, new ITS </a:t>
              </a:r>
              <a:endParaRPr lang="en-GB" sz="24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572047" y="1340768"/>
              <a:ext cx="3246402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No high rate, new ITS </a:t>
              </a:r>
              <a:endParaRPr lang="en-GB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92044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Hadrochemistry</a:t>
            </a:r>
            <a:r>
              <a:rPr lang="en-US" dirty="0" smtClean="0"/>
              <a:t> / thermal models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Evgeny Kryshen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Физика столкновений тяжелых ионов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1B3C0-0E95-4FD5-A3A5-0757E699D670}" type="slidenum">
              <a:rPr lang="ru-RU" smtClean="0"/>
              <a:t>5</a:t>
            </a:fld>
            <a:endParaRPr lang="ru-RU" dirty="0"/>
          </a:p>
        </p:txBody>
      </p:sp>
      <p:pic>
        <p:nvPicPr>
          <p:cNvPr id="7" name="Picture 2" descr="pmb20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950" y="771099"/>
            <a:ext cx="5029200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0" y="3428574"/>
            <a:ext cx="3592513" cy="3429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1"/>
          <p:cNvSpPr txBox="1">
            <a:spLocks noChangeArrowheads="1"/>
          </p:cNvSpPr>
          <p:nvPr/>
        </p:nvSpPr>
        <p:spPr bwMode="auto">
          <a:xfrm>
            <a:off x="0" y="914400"/>
            <a:ext cx="4572000" cy="409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lang="en-US" sz="2000" dirty="0"/>
              <a:t>Hadron yields and ratios </a:t>
            </a:r>
            <a:r>
              <a:rPr lang="en-US" sz="2000" b="1" u="sng" dirty="0">
                <a:solidFill>
                  <a:srgbClr val="660066"/>
                </a:solidFill>
              </a:rPr>
              <a:t>up to RHIC</a:t>
            </a:r>
            <a:r>
              <a:rPr lang="en-US" sz="2000" b="1" dirty="0">
                <a:solidFill>
                  <a:srgbClr val="660066"/>
                </a:solidFill>
              </a:rPr>
              <a:t> </a:t>
            </a:r>
            <a:r>
              <a:rPr lang="en-US" sz="2000" dirty="0"/>
              <a:t>energies well-fitted by statistical model in terms of </a:t>
            </a:r>
            <a:r>
              <a:rPr lang="en-US" sz="2000" dirty="0" smtClean="0"/>
              <a:t>T,</a:t>
            </a:r>
            <a:r>
              <a:rPr lang="el-GR" sz="2000" dirty="0" smtClean="0"/>
              <a:t>μ</a:t>
            </a:r>
            <a:r>
              <a:rPr lang="en-US" sz="2000" baseline="-25000" dirty="0"/>
              <a:t>B</a:t>
            </a:r>
            <a:endParaRPr lang="en-US" sz="2000" dirty="0"/>
          </a:p>
          <a:p>
            <a:pPr>
              <a:buFont typeface="Arial" pitchFamily="34" charset="0"/>
              <a:buChar char="•"/>
            </a:pPr>
            <a:endParaRPr lang="en-US" sz="2000" dirty="0"/>
          </a:p>
          <a:p>
            <a:pPr>
              <a:buFont typeface="Arial" pitchFamily="34" charset="0"/>
              <a:buChar char="•"/>
            </a:pPr>
            <a:r>
              <a:rPr lang="en-US" sz="2000" dirty="0"/>
              <a:t>Extracted </a:t>
            </a:r>
            <a:r>
              <a:rPr lang="en-US" sz="2000" dirty="0" smtClean="0"/>
              <a:t>(</a:t>
            </a:r>
            <a:r>
              <a:rPr lang="en-US" sz="2000" dirty="0"/>
              <a:t>T,</a:t>
            </a:r>
            <a:r>
              <a:rPr lang="el-GR" sz="2000" dirty="0"/>
              <a:t>μ</a:t>
            </a:r>
            <a:r>
              <a:rPr lang="en-US" sz="2000" baseline="-25000" dirty="0"/>
              <a:t>B</a:t>
            </a:r>
            <a:r>
              <a:rPr lang="en-US" sz="2000" dirty="0" smtClean="0"/>
              <a:t>) </a:t>
            </a:r>
            <a:r>
              <a:rPr lang="en-US" sz="2000" dirty="0"/>
              <a:t>in </a:t>
            </a:r>
            <a:r>
              <a:rPr lang="en-US" sz="2000" b="1" u="sng" dirty="0">
                <a:solidFill>
                  <a:srgbClr val="660066"/>
                </a:solidFill>
              </a:rPr>
              <a:t>good agreement</a:t>
            </a:r>
            <a:r>
              <a:rPr lang="en-US" sz="2000" dirty="0"/>
              <a:t> with transition curve in lattice QCD phase diagram</a:t>
            </a:r>
          </a:p>
          <a:p>
            <a:pPr>
              <a:buFont typeface="Arial" pitchFamily="34" charset="0"/>
              <a:buChar char="•"/>
            </a:pPr>
            <a:endParaRPr lang="en-US" sz="2000" dirty="0"/>
          </a:p>
          <a:p>
            <a:pPr>
              <a:buFont typeface="Arial" pitchFamily="34" charset="0"/>
              <a:buChar char="•"/>
            </a:pPr>
            <a:r>
              <a:rPr lang="en-US" sz="2000" dirty="0"/>
              <a:t>Confirmed/refined by RHIC data on beam energy scan.</a:t>
            </a:r>
          </a:p>
          <a:p>
            <a:pPr>
              <a:buFont typeface="Arial" pitchFamily="34" charset="0"/>
              <a:buChar char="•"/>
            </a:pPr>
            <a:endParaRPr lang="en-US" sz="2000" dirty="0"/>
          </a:p>
          <a:p>
            <a:pPr>
              <a:buFont typeface="Arial" pitchFamily="34" charset="0"/>
              <a:buChar char="•"/>
            </a:pPr>
            <a:r>
              <a:rPr lang="en-US" sz="2000" b="1" u="sng" dirty="0">
                <a:solidFill>
                  <a:srgbClr val="660066"/>
                </a:solidFill>
              </a:rPr>
              <a:t>At LHC</a:t>
            </a:r>
            <a:r>
              <a:rPr lang="en-US" sz="2000" dirty="0"/>
              <a:t>, some tension with statistical description   </a:t>
            </a:r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533400" y="4921250"/>
            <a:ext cx="421957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r>
              <a:rPr lang="en-US" sz="2000" dirty="0" smtClean="0"/>
              <a:t>- </a:t>
            </a:r>
            <a:r>
              <a:rPr lang="en-US" sz="2000" dirty="0" err="1" smtClean="0"/>
              <a:t>Hadronic</a:t>
            </a:r>
            <a:r>
              <a:rPr lang="en-US" sz="2000" dirty="0" smtClean="0"/>
              <a:t> </a:t>
            </a:r>
            <a:r>
              <a:rPr lang="en-US" sz="2000" dirty="0"/>
              <a:t>re-interactions?</a:t>
            </a:r>
            <a:br>
              <a:rPr lang="en-US" sz="2000" dirty="0"/>
            </a:br>
            <a:r>
              <a:rPr lang="en-US" sz="2000" dirty="0" smtClean="0"/>
              <a:t>- Importance of charm contribution to strangeness production?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65119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RHIC energy scan and statistical model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172076"/>
            <a:ext cx="9144000" cy="1425276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Observation of a centrality dependence of the </a:t>
            </a:r>
            <a:r>
              <a:rPr lang="en-US" dirty="0" smtClean="0"/>
              <a:t>freeze-out  </a:t>
            </a:r>
            <a:r>
              <a:rPr lang="en-GB" dirty="0" smtClean="0"/>
              <a:t>temperature </a:t>
            </a:r>
            <a:r>
              <a:rPr lang="en-GB" dirty="0"/>
              <a:t>vs. </a:t>
            </a:r>
            <a:r>
              <a:rPr lang="en-GB" dirty="0" smtClean="0"/>
              <a:t>baryon </a:t>
            </a:r>
            <a:r>
              <a:rPr lang="en-GB" dirty="0"/>
              <a:t>chemical potential (beam energy</a:t>
            </a:r>
            <a:r>
              <a:rPr lang="en-GB" dirty="0" smtClean="0"/>
              <a:t>)</a:t>
            </a:r>
          </a:p>
          <a:p>
            <a:r>
              <a:rPr lang="en-US" dirty="0"/>
              <a:t>Radial flow increase from most peripheral collisions at √</a:t>
            </a:r>
            <a:r>
              <a:rPr lang="en-US" dirty="0" err="1"/>
              <a:t>sNN</a:t>
            </a:r>
            <a:r>
              <a:rPr lang="en-US" dirty="0"/>
              <a:t> = 7.7 </a:t>
            </a:r>
            <a:r>
              <a:rPr lang="en-US" dirty="0" smtClean="0"/>
              <a:t>GeV </a:t>
            </a:r>
            <a:r>
              <a:rPr lang="en-GB" dirty="0" smtClean="0"/>
              <a:t>to </a:t>
            </a:r>
            <a:r>
              <a:rPr lang="en-GB" dirty="0"/>
              <a:t>most central Au-Au events at √</a:t>
            </a:r>
            <a:r>
              <a:rPr lang="en-GB" dirty="0" err="1"/>
              <a:t>sNN</a:t>
            </a:r>
            <a:r>
              <a:rPr lang="en-GB" dirty="0"/>
              <a:t> = 200 GeV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Evgeny Kryshen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Физика столкновений тяжелых ионов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1B3C0-0E95-4FD5-A3A5-0757E699D670}" type="slidenum">
              <a:rPr lang="ru-RU" smtClean="0"/>
              <a:t>6</a:t>
            </a:fld>
            <a:endParaRPr lang="ru-RU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" y="800100"/>
            <a:ext cx="4857761" cy="4119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598" y="1081303"/>
            <a:ext cx="4603402" cy="3748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876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Strong suppression for hadrons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Evgeny Kryshen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Физика столкновений тяжелых ионов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1B3C0-0E95-4FD5-A3A5-0757E699D670}" type="slidenum">
              <a:rPr lang="ru-RU" smtClean="0"/>
              <a:t>7</a:t>
            </a:fld>
            <a:endParaRPr lang="ru-RU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473447" y="1525169"/>
            <a:ext cx="3644900" cy="2801937"/>
            <a:chOff x="132979" y="1279748"/>
            <a:chExt cx="3644900" cy="2801937"/>
          </a:xfrm>
        </p:grpSpPr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979" y="1506761"/>
              <a:ext cx="3644900" cy="2347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4229" y="1279748"/>
              <a:ext cx="1422400" cy="2801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165928"/>
              </p:ext>
            </p:extLst>
          </p:nvPr>
        </p:nvGraphicFramePr>
        <p:xfrm>
          <a:off x="5316957" y="5779769"/>
          <a:ext cx="3230515" cy="671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" name="Equation" r:id="rId5" imgW="2095500" imgH="457200" progId="Equation.3">
                  <p:embed/>
                </p:oleObj>
              </mc:Choice>
              <mc:Fallback>
                <p:oleObj name="Equation" r:id="rId5" imgW="2095500" imgH="457200" progId="Equation.3">
                  <p:embed/>
                  <p:pic>
                    <p:nvPicPr>
                      <p:cNvPr id="0" name="Oggetto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16957" y="5779769"/>
                        <a:ext cx="3230515" cy="671016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550" y="1042988"/>
            <a:ext cx="4161652" cy="461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42900" y="4648200"/>
            <a:ext cx="3112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Stronger suppression at LHC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0042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RHIC energy scan</a:t>
            </a:r>
            <a:endParaRPr lang="ru-RU" baseline="-2500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Evgeny Kryshen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Физика столкновений тяжелых ионов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1B3C0-0E95-4FD5-A3A5-0757E699D670}" type="slidenum">
              <a:rPr lang="ru-RU" smtClean="0"/>
              <a:t>8</a:t>
            </a:fld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1276350"/>
            <a:ext cx="8096250" cy="430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33750" y="5492234"/>
            <a:ext cx="3044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</a:t>
            </a:r>
            <a:r>
              <a:rPr lang="ru-RU" dirty="0" smtClean="0"/>
              <a:t>олная накопленная энергия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5261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 regions in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endParaRPr lang="ru-RU" baseline="-2500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Evgeny Kryshen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Физика столкновений тяжелых ионов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1B3C0-0E95-4FD5-A3A5-0757E699D670}" type="slidenum">
              <a:rPr lang="ru-RU" smtClean="0"/>
              <a:t>9</a:t>
            </a:fld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4092605" y="1081220"/>
            <a:ext cx="504134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GB" b="1" dirty="0">
                <a:solidFill>
                  <a:srgbClr val="000000"/>
                </a:solidFill>
                <a:ea typeface="Bitstream Vera Sans"/>
                <a:cs typeface="Bitstream Vera Sans"/>
              </a:rPr>
              <a:t>Low: </a:t>
            </a:r>
            <a:r>
              <a:rPr lang="en-GB" b="1" i="1" dirty="0" err="1">
                <a:ea typeface="Bitstream Vera Sans"/>
                <a:cs typeface="Bitstream Vera Sans"/>
              </a:rPr>
              <a:t>p</a:t>
            </a:r>
            <a:r>
              <a:rPr lang="en-GB" b="1" baseline="-25000" dirty="0" err="1">
                <a:ea typeface="Bitstream Vera Sans"/>
                <a:cs typeface="Bitstream Vera Sans"/>
              </a:rPr>
              <a:t>T</a:t>
            </a:r>
            <a:r>
              <a:rPr lang="en-GB" b="1" dirty="0">
                <a:ea typeface="Bitstream Vera Sans"/>
                <a:cs typeface="Bitstream Vera Sans"/>
              </a:rPr>
              <a:t> &lt; 3-4 GeV/</a:t>
            </a:r>
            <a:r>
              <a:rPr lang="en-GB" b="1" i="1" dirty="0">
                <a:ea typeface="Bitstream Vera Sans"/>
                <a:cs typeface="Bitstream Vera Sans"/>
              </a:rPr>
              <a:t>c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GB" dirty="0" smtClean="0">
                <a:solidFill>
                  <a:srgbClr val="000000"/>
                </a:solidFill>
                <a:ea typeface="Bitstream Vera Sans"/>
                <a:cs typeface="Bitstream Vera Sans"/>
              </a:rPr>
              <a:t>Bulk </a:t>
            </a:r>
            <a:r>
              <a:rPr lang="en-GB" dirty="0">
                <a:solidFill>
                  <a:srgbClr val="000000"/>
                </a:solidFill>
                <a:ea typeface="Bitstream Vera Sans"/>
                <a:cs typeface="Bitstream Vera Sans"/>
              </a:rPr>
              <a:t>properties and </a:t>
            </a:r>
            <a:r>
              <a:rPr lang="en-GB" dirty="0" smtClean="0">
                <a:solidFill>
                  <a:srgbClr val="000000"/>
                </a:solidFill>
                <a:ea typeface="Bitstream Vera Sans"/>
                <a:cs typeface="Bitstream Vera Sans"/>
              </a:rPr>
              <a:t>collective radial flow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en-GB" b="1" dirty="0">
              <a:solidFill>
                <a:srgbClr val="000000"/>
              </a:solidFill>
              <a:ea typeface="Bitstream Vera Sans"/>
              <a:cs typeface="Bitstream Vera Sans"/>
            </a:endParaRPr>
          </a:p>
          <a:p>
            <a:pPr>
              <a:defRPr/>
            </a:pPr>
            <a:r>
              <a:rPr lang="en-GB" b="1" dirty="0">
                <a:solidFill>
                  <a:srgbClr val="000000"/>
                </a:solidFill>
                <a:ea typeface="Bitstream Vera Sans"/>
                <a:cs typeface="Bitstream Vera Sans"/>
              </a:rPr>
              <a:t>Intermediate: </a:t>
            </a:r>
            <a:r>
              <a:rPr lang="en-GB" b="1" dirty="0">
                <a:ea typeface="Bitstream Vera Sans"/>
                <a:cs typeface="Bitstream Vera Sans"/>
              </a:rPr>
              <a:t>3 &lt; </a:t>
            </a:r>
            <a:r>
              <a:rPr lang="en-GB" b="1" i="1" dirty="0" err="1">
                <a:ea typeface="Bitstream Vera Sans"/>
                <a:cs typeface="Bitstream Vera Sans"/>
              </a:rPr>
              <a:t>p</a:t>
            </a:r>
            <a:r>
              <a:rPr lang="en-GB" b="1" baseline="-25000" dirty="0" err="1">
                <a:ea typeface="Bitstream Vera Sans"/>
                <a:cs typeface="Bitstream Vera Sans"/>
              </a:rPr>
              <a:t>T</a:t>
            </a:r>
            <a:r>
              <a:rPr lang="en-GB" b="1" dirty="0">
                <a:ea typeface="Bitstream Vera Sans"/>
                <a:cs typeface="Bitstream Vera Sans"/>
              </a:rPr>
              <a:t> &lt; 7 GeV/</a:t>
            </a:r>
            <a:r>
              <a:rPr lang="en-GB" b="1" i="1" dirty="0">
                <a:ea typeface="Bitstream Vera Sans"/>
                <a:cs typeface="Bitstream Vera Sans"/>
              </a:rPr>
              <a:t>c</a:t>
            </a:r>
            <a:endParaRPr lang="en-GB" dirty="0">
              <a:solidFill>
                <a:srgbClr val="000000"/>
              </a:solidFill>
              <a:ea typeface="Bitstream Vera Sans"/>
              <a:cs typeface="Bitstream Vera Sans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GB" dirty="0" smtClean="0">
                <a:solidFill>
                  <a:srgbClr val="000000"/>
                </a:solidFill>
                <a:ea typeface="Bitstream Vera Sans"/>
                <a:cs typeface="Bitstream Vera Sans"/>
              </a:rPr>
              <a:t>Test </a:t>
            </a:r>
            <a:r>
              <a:rPr lang="en-GB" dirty="0">
                <a:solidFill>
                  <a:srgbClr val="000000"/>
                </a:solidFill>
                <a:ea typeface="Bitstream Vera Sans"/>
                <a:cs typeface="Bitstream Vera Sans"/>
              </a:rPr>
              <a:t>of valence quark scaling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GB" dirty="0" smtClean="0">
                <a:solidFill>
                  <a:srgbClr val="000000"/>
                </a:solidFill>
                <a:ea typeface="Bitstream Vera Sans"/>
                <a:cs typeface="Bitstream Vera Sans"/>
              </a:rPr>
              <a:t>Anomalous </a:t>
            </a:r>
            <a:r>
              <a:rPr lang="en-GB" dirty="0">
                <a:solidFill>
                  <a:srgbClr val="000000"/>
                </a:solidFill>
                <a:ea typeface="Bitstream Vera Sans"/>
                <a:cs typeface="Bitstream Vera Sans"/>
              </a:rPr>
              <a:t>baryon enhancement and </a:t>
            </a:r>
            <a:r>
              <a:rPr lang="en-GB" dirty="0" smtClean="0">
                <a:solidFill>
                  <a:srgbClr val="000000"/>
                </a:solidFill>
                <a:ea typeface="Bitstream Vera Sans"/>
                <a:cs typeface="Bitstream Vera Sans"/>
              </a:rPr>
              <a:t>coalescence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en-GB" b="1" dirty="0">
              <a:solidFill>
                <a:srgbClr val="000000"/>
              </a:solidFill>
              <a:ea typeface="Bitstream Vera Sans"/>
              <a:cs typeface="Bitstream Vera Sans"/>
            </a:endParaRPr>
          </a:p>
          <a:p>
            <a:pPr>
              <a:defRPr/>
            </a:pPr>
            <a:r>
              <a:rPr lang="en-GB" b="1" dirty="0">
                <a:solidFill>
                  <a:srgbClr val="000000"/>
                </a:solidFill>
                <a:ea typeface="Bitstream Vera Sans"/>
                <a:cs typeface="Bitstream Vera Sans"/>
              </a:rPr>
              <a:t>High: </a:t>
            </a:r>
            <a:r>
              <a:rPr lang="en-GB" b="1" i="1" dirty="0" err="1">
                <a:ea typeface="Bitstream Vera Sans"/>
                <a:cs typeface="Bitstream Vera Sans"/>
              </a:rPr>
              <a:t>p</a:t>
            </a:r>
            <a:r>
              <a:rPr lang="en-GB" b="1" baseline="-25000" dirty="0" err="1">
                <a:ea typeface="Bitstream Vera Sans"/>
                <a:cs typeface="Bitstream Vera Sans"/>
              </a:rPr>
              <a:t>T</a:t>
            </a:r>
            <a:r>
              <a:rPr lang="en-GB" b="1" dirty="0">
                <a:ea typeface="Bitstream Vera Sans"/>
                <a:cs typeface="Bitstream Vera Sans"/>
              </a:rPr>
              <a:t> &gt; 7 GeV/</a:t>
            </a:r>
            <a:r>
              <a:rPr lang="en-GB" b="1" i="1" dirty="0">
                <a:ea typeface="Bitstream Vera Sans"/>
                <a:cs typeface="Bitstream Vera Sans"/>
              </a:rPr>
              <a:t>c</a:t>
            </a:r>
            <a:endParaRPr lang="en-GB" dirty="0">
              <a:solidFill>
                <a:srgbClr val="000000"/>
              </a:solidFill>
              <a:ea typeface="Bitstream Vera Sans"/>
              <a:cs typeface="Bitstream Vera Sans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GB" dirty="0" smtClean="0">
                <a:solidFill>
                  <a:srgbClr val="000000"/>
                </a:solidFill>
                <a:ea typeface="Bitstream Vera Sans"/>
                <a:cs typeface="Bitstream Vera Sans"/>
              </a:rPr>
              <a:t>Jet fragmentation, modification of fragmentation functions in medium</a:t>
            </a:r>
            <a:endParaRPr lang="en-GB" dirty="0">
              <a:solidFill>
                <a:srgbClr val="000000"/>
              </a:solidFill>
              <a:ea typeface="Bitstream Vera Sans"/>
              <a:cs typeface="Bitstream Vera Sans"/>
            </a:endParaRPr>
          </a:p>
        </p:txBody>
      </p:sp>
      <p:pic>
        <p:nvPicPr>
          <p:cNvPr id="1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8" y="808378"/>
            <a:ext cx="3682879" cy="415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reeform 4"/>
          <p:cNvSpPr>
            <a:spLocks noChangeArrowheads="1"/>
          </p:cNvSpPr>
          <p:nvPr/>
        </p:nvSpPr>
        <p:spPr bwMode="auto">
          <a:xfrm>
            <a:off x="403519" y="4808887"/>
            <a:ext cx="3005416" cy="307457"/>
          </a:xfrm>
          <a:custGeom>
            <a:avLst/>
            <a:gdLst>
              <a:gd name="T0" fmla="*/ 2132460 w 21600"/>
              <a:gd name="T1" fmla="*/ 0 h 21600"/>
              <a:gd name="T2" fmla="*/ 4264920 w 21600"/>
              <a:gd name="T3" fmla="*/ 168660 h 21600"/>
              <a:gd name="T4" fmla="*/ 2132460 w 21600"/>
              <a:gd name="T5" fmla="*/ 337320 h 21600"/>
              <a:gd name="T6" fmla="*/ 0 w 21600"/>
              <a:gd name="T7" fmla="*/ 168660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hangingPunct="0">
              <a:lnSpc>
                <a:spcPct val="86000"/>
              </a:lnSpc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de-DE" sz="1600" b="1" dirty="0" smtClean="0">
                <a:solidFill>
                  <a:srgbClr val="1506DC"/>
                </a:solidFill>
                <a:ea typeface="Bitstream Vera Sans"/>
                <a:cs typeface="Bitstream Vera Sans"/>
              </a:rPr>
              <a:t>ALICE, Phys</a:t>
            </a:r>
            <a:r>
              <a:rPr lang="de-DE" sz="1600" b="1" dirty="0">
                <a:solidFill>
                  <a:srgbClr val="1506DC"/>
                </a:solidFill>
                <a:ea typeface="Bitstream Vera Sans"/>
                <a:cs typeface="Bitstream Vera Sans"/>
              </a:rPr>
              <a:t>. Lett. </a:t>
            </a:r>
            <a:r>
              <a:rPr lang="de-DE" sz="1600" b="1" dirty="0" smtClean="0">
                <a:solidFill>
                  <a:srgbClr val="1506DC"/>
                </a:solidFill>
                <a:ea typeface="Bitstream Vera Sans"/>
                <a:cs typeface="Bitstream Vera Sans"/>
              </a:rPr>
              <a:t>B696,</a:t>
            </a:r>
            <a:r>
              <a:rPr lang="de-DE" sz="1600" b="1" dirty="0">
                <a:solidFill>
                  <a:srgbClr val="1506DC"/>
                </a:solidFill>
                <a:ea typeface="Bitstream Vera Sans"/>
                <a:cs typeface="Bitstream Vera Sans"/>
              </a:rPr>
              <a:t> 30</a:t>
            </a:r>
            <a:r>
              <a:rPr lang="de-DE" sz="1600" b="1" dirty="0" smtClean="0">
                <a:solidFill>
                  <a:srgbClr val="1506DC"/>
                </a:solidFill>
                <a:ea typeface="Bitstream Vera Sans"/>
                <a:cs typeface="Bitstream Vera Sans"/>
              </a:rPr>
              <a:t> </a:t>
            </a:r>
            <a:r>
              <a:rPr lang="de-DE" sz="1600" b="1" dirty="0">
                <a:solidFill>
                  <a:srgbClr val="1506DC"/>
                </a:solidFill>
                <a:ea typeface="Bitstream Vera Sans"/>
                <a:cs typeface="Bitstream Vera Sans"/>
              </a:rPr>
              <a:t>(2011</a:t>
            </a:r>
            <a:r>
              <a:rPr lang="de-DE" sz="1600" b="1" dirty="0" smtClean="0">
                <a:solidFill>
                  <a:srgbClr val="1506DC"/>
                </a:solidFill>
                <a:ea typeface="Bitstream Vera Sans"/>
                <a:cs typeface="Bitstream Vera Sans"/>
              </a:rPr>
              <a:t>)</a:t>
            </a:r>
            <a:endParaRPr lang="de-DE" sz="1600" b="1" dirty="0">
              <a:solidFill>
                <a:srgbClr val="1506DC"/>
              </a:solidFill>
              <a:ea typeface="Bitstream Vera Sans"/>
              <a:cs typeface="Bitstream Vera Sans"/>
            </a:endParaRPr>
          </a:p>
        </p:txBody>
      </p:sp>
    </p:spTree>
    <p:extLst>
      <p:ext uri="{BB962C8B-B14F-4D97-AF65-F5344CB8AC3E}">
        <p14:creationId xmlns:p14="http://schemas.microsoft.com/office/powerpoint/2010/main" val="354554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6954</TotalTime>
  <Words>2155</Words>
  <Application>Microsoft Office PowerPoint</Application>
  <PresentationFormat>Экран (4:3)</PresentationFormat>
  <Paragraphs>457</Paragraphs>
  <Slides>47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49" baseType="lpstr">
      <vt:lpstr>Тема Office</vt:lpstr>
      <vt:lpstr>Equation</vt:lpstr>
      <vt:lpstr>Физика столкновений тяжелых ионов</vt:lpstr>
      <vt:lpstr>Phase diagram</vt:lpstr>
      <vt:lpstr>HIC: physics motivation</vt:lpstr>
      <vt:lpstr>Global properties</vt:lpstr>
      <vt:lpstr>Hadrochemistry / thermal models</vt:lpstr>
      <vt:lpstr>RHIC energy scan and statistical model</vt:lpstr>
      <vt:lpstr>Strong suppression for hadrons</vt:lpstr>
      <vt:lpstr>RHIC energy scan</vt:lpstr>
      <vt:lpstr>3 regions in pT</vt:lpstr>
      <vt:lpstr>Baryon-to-meson ratio: p/p</vt:lpstr>
      <vt:lpstr>Identified particles RAA</vt:lpstr>
      <vt:lpstr>Anisotropic flow </vt:lpstr>
      <vt:lpstr>Hydrodynamics and flow</vt:lpstr>
      <vt:lpstr>Identified particle v2 </vt:lpstr>
      <vt:lpstr>NCQ scaling: RHIC</vt:lpstr>
      <vt:lpstr>NCQ scaling breaking: LHC</vt:lpstr>
      <vt:lpstr>Event Shape Engineering</vt:lpstr>
      <vt:lpstr>More flow…</vt:lpstr>
      <vt:lpstr>Hard probes</vt:lpstr>
      <vt:lpstr>Three types of hard probes</vt:lpstr>
      <vt:lpstr>Electroweak probes</vt:lpstr>
      <vt:lpstr>Suppression of charged particles</vt:lpstr>
      <vt:lpstr>Jet quenching</vt:lpstr>
      <vt:lpstr>Dijet asymmetry</vt:lpstr>
      <vt:lpstr>g+jet – “golden channel”</vt:lpstr>
      <vt:lpstr>g+jet: u,d quark energy loss</vt:lpstr>
      <vt:lpstr>D meson RAA</vt:lpstr>
      <vt:lpstr>D meson RAA: comparison to charged pions</vt:lpstr>
      <vt:lpstr>D meson v2</vt:lpstr>
      <vt:lpstr>Quarkonia</vt:lpstr>
      <vt:lpstr>Screening and initial temperature</vt:lpstr>
      <vt:lpstr>Suppression or enhancement?</vt:lpstr>
      <vt:lpstr>SPS summary plot</vt:lpstr>
      <vt:lpstr>RHIC results</vt:lpstr>
      <vt:lpstr>RHIC vs SPS</vt:lpstr>
      <vt:lpstr>J/ suppression at LHC: RAA vs Npart</vt:lpstr>
      <vt:lpstr>RAA vs Npart in pT bins</vt:lpstr>
      <vt:lpstr>J/ v2</vt:lpstr>
      <vt:lpstr>Sequential suppression</vt:lpstr>
      <vt:lpstr>pA highlights</vt:lpstr>
      <vt:lpstr>dNch/dη in p-Pb collisions </vt:lpstr>
      <vt:lpstr>Charged particle RpA </vt:lpstr>
      <vt:lpstr>Conclusions</vt:lpstr>
      <vt:lpstr>A (valid) analogy</vt:lpstr>
      <vt:lpstr>Презентация PowerPoint</vt:lpstr>
      <vt:lpstr> ALICE physics perspectives</vt:lpstr>
      <vt:lpstr>Example: Heavy-flavour v2</vt:lpstr>
    </vt:vector>
  </TitlesOfParts>
  <Company>Krokoz™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ALICE status and plans</dc:title>
  <dc:creator>Evgeny</dc:creator>
  <cp:lastModifiedBy>user</cp:lastModifiedBy>
  <cp:revision>182</cp:revision>
  <cp:lastPrinted>2012-11-19T05:12:00Z</cp:lastPrinted>
  <dcterms:created xsi:type="dcterms:W3CDTF">2012-11-10T12:46:32Z</dcterms:created>
  <dcterms:modified xsi:type="dcterms:W3CDTF">2012-12-26T05:57:57Z</dcterms:modified>
</cp:coreProperties>
</file>