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35"/>
  </p:notesMasterIdLst>
  <p:handoutMasterIdLst>
    <p:handoutMasterId r:id="rId36"/>
  </p:handoutMasterIdLst>
  <p:sldIdLst>
    <p:sldId id="334" r:id="rId2"/>
    <p:sldId id="319" r:id="rId3"/>
    <p:sldId id="330" r:id="rId4"/>
    <p:sldId id="257" r:id="rId5"/>
    <p:sldId id="320" r:id="rId6"/>
    <p:sldId id="307" r:id="rId7"/>
    <p:sldId id="302" r:id="rId8"/>
    <p:sldId id="306" r:id="rId9"/>
    <p:sldId id="321" r:id="rId10"/>
    <p:sldId id="317" r:id="rId11"/>
    <p:sldId id="308" r:id="rId12"/>
    <p:sldId id="322" r:id="rId13"/>
    <p:sldId id="315" r:id="rId14"/>
    <p:sldId id="310" r:id="rId15"/>
    <p:sldId id="311" r:id="rId16"/>
    <p:sldId id="309" r:id="rId17"/>
    <p:sldId id="303" r:id="rId18"/>
    <p:sldId id="343" r:id="rId19"/>
    <p:sldId id="318" r:id="rId20"/>
    <p:sldId id="304" r:id="rId21"/>
    <p:sldId id="312" r:id="rId22"/>
    <p:sldId id="342" r:id="rId23"/>
    <p:sldId id="332" r:id="rId24"/>
    <p:sldId id="333" r:id="rId25"/>
    <p:sldId id="326" r:id="rId26"/>
    <p:sldId id="327" r:id="rId27"/>
    <p:sldId id="325" r:id="rId28"/>
    <p:sldId id="323" r:id="rId29"/>
    <p:sldId id="329" r:id="rId30"/>
    <p:sldId id="338" r:id="rId31"/>
    <p:sldId id="339" r:id="rId32"/>
    <p:sldId id="340" r:id="rId33"/>
    <p:sldId id="34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33FF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83" autoAdjust="0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CBDEC502-F080-49B4-9B34-F9121EB028BE}" type="datetimeFigureOut">
              <a:rPr lang="en-US"/>
              <a:pPr>
                <a:defRPr/>
              </a:pPr>
              <a:t>12/25/2011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388518F9-848C-4273-B5B8-2BC7C626C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4B9F23F0-D4B7-43CD-A8A7-1AFF80A31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44C7B-9AEF-9F42-8E46-697660E84DFD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30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31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32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33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EB325-9829-42F4-8BFA-94FF638E4BD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6BCAA-8984-4B41-8117-A991FE749E14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3F946-5924-41D0-B2BB-03F7FF87EE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98BBA-882E-49F5-AE0C-23B10DC5DED1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30BB7-C6FC-496F-90EB-B6CB46AEB29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F23F0-D4B7-43CD-A8A7-1AFF80A3177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F23F0-D4B7-43CD-A8A7-1AFF80A317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F23F0-D4B7-43CD-A8A7-1AFF80A3177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2BCD-F1DD-4455-930A-D054B7F06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48F0-3DCD-4892-8CE7-3483FB9A8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BC3F-73EC-41B1-9A18-6B5AD0AA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E9B2-A1B4-4FE8-AAE7-6357ABC6A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137C-5578-4FCB-BD2E-D85AD6A41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B961-CC81-42CF-A110-3D99C88A9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13DA-CE1F-4674-B39B-3005BAA3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0A5F-FB92-418A-AE8A-2201BB4A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96AB-5903-48A9-A0F7-A43802869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EDEF-ACE2-4B44-82CD-C509C09D1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6B7E-07D5-4F8C-86C8-F63B9E35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9998-608B-46C2-B568-F1FF8E25A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325C11-66E8-496A-8451-96612A86B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112.0938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1.pn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A733-149E-1340-8EB9-03BD8B9B89F6}" type="slidenum">
              <a:rPr lang="en-US"/>
              <a:pPr/>
              <a:t>1</a:t>
            </a:fld>
            <a:endParaRPr lang="en-US" sz="1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143000" y="54864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Ю</a:t>
            </a:r>
            <a:r>
              <a:rPr lang="en-US" sz="2000" b="1" dirty="0" smtClean="0">
                <a:solidFill>
                  <a:srgbClr val="000000"/>
                </a:solidFill>
              </a:rPr>
              <a:t>. </a:t>
            </a:r>
            <a:r>
              <a:rPr lang="ru-RU" sz="2000" b="1" dirty="0" smtClean="0">
                <a:solidFill>
                  <a:srgbClr val="000000"/>
                </a:solidFill>
              </a:rPr>
              <a:t>Щеглов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ru-RU" sz="2000" dirty="0" smtClean="0">
                <a:solidFill>
                  <a:srgbClr val="000000"/>
                </a:solidFill>
              </a:rPr>
              <a:t>Дзюба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ru-RU" sz="2000" dirty="0" smtClean="0">
                <a:solidFill>
                  <a:srgbClr val="000000"/>
                </a:solidFill>
              </a:rPr>
              <a:t>Вороб</a:t>
            </a:r>
            <a:r>
              <a:rPr lang="ru-RU" sz="2000" dirty="0" smtClean="0">
                <a:solidFill>
                  <a:srgbClr val="000000"/>
                </a:solidFill>
              </a:rPr>
              <a:t>ь</a:t>
            </a:r>
            <a:r>
              <a:rPr lang="ru-RU" sz="2000" dirty="0" smtClean="0">
                <a:solidFill>
                  <a:srgbClr val="000000"/>
                </a:solidFill>
              </a:rPr>
              <a:t>ёв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Н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ru-RU" sz="2000" dirty="0" smtClean="0">
                <a:solidFill>
                  <a:srgbClr val="000000"/>
                </a:solidFill>
              </a:rPr>
              <a:t>Сагидова </a:t>
            </a:r>
            <a:r>
              <a:rPr lang="en-US" sz="2000" dirty="0" smtClean="0">
                <a:solidFill>
                  <a:srgbClr val="000000"/>
                </a:solidFill>
              </a:rPr>
              <a:t>                           </a:t>
            </a:r>
            <a:r>
              <a:rPr lang="ru-RU" sz="2000" b="1" dirty="0" smtClean="0">
                <a:solidFill>
                  <a:srgbClr val="000000"/>
                </a:solidFill>
              </a:rPr>
              <a:t>ПИЯФ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152400" y="64008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-993775" y="429260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7851" t="6645" r="7536" b="8908"/>
          <a:stretch>
            <a:fillRect/>
          </a:stretch>
        </p:blipFill>
        <p:spPr bwMode="auto">
          <a:xfrm>
            <a:off x="1600200" y="2209800"/>
            <a:ext cx="597693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685800"/>
            <a:ext cx="7924800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Статус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поиска распада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3200" b="1" i="1" dirty="0" smtClean="0">
                <a:solidFill>
                  <a:srgbClr val="FF0000"/>
                </a:solidFill>
                <a:latin typeface="Calibri"/>
                <a:cs typeface="Times New Roman"/>
              </a:rPr>
              <a:t>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2µ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LHCb.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endParaRPr lang="en-US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/>
                <a:cs typeface="Times New Roman"/>
              </a:rPr>
              <a:t>Новогодняя </a:t>
            </a:r>
            <a:r>
              <a:rPr lang="ru-RU" sz="3200" b="1" smtClean="0">
                <a:solidFill>
                  <a:srgbClr val="FF0000"/>
                </a:solidFill>
                <a:latin typeface="Times New Roman"/>
                <a:cs typeface="Times New Roman"/>
              </a:rPr>
              <a:t>научная сессия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ОФВЭ</a:t>
            </a:r>
            <a:endParaRPr lang="en-US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Декабря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2011 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705600" y="2514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µ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6705600" y="4114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µ</a:t>
            </a:r>
          </a:p>
        </p:txBody>
      </p:sp>
      <p:pic>
        <p:nvPicPr>
          <p:cNvPr id="16" name="Picture 15" descr="christmas_clipart_09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400"/>
            <a:ext cx="1447800" cy="1812899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pic>
        <p:nvPicPr>
          <p:cNvPr id="19" name="Picture 18" descr="ded_moro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4724400"/>
            <a:ext cx="1219200" cy="1773653"/>
          </a:xfrm>
          <a:prstGeom prst="rect">
            <a:avLst/>
          </a:prstGeom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676400" y="4953000"/>
            <a:ext cx="586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bg1"/>
                </a:solidFill>
              </a:rPr>
              <a:t>M</a:t>
            </a:r>
            <a:r>
              <a:rPr lang="el-GR" sz="1400" b="1">
                <a:solidFill>
                  <a:schemeClr val="bg1"/>
                </a:solidFill>
                <a:cs typeface="Arial" pitchFamily="34" charset="0"/>
              </a:rPr>
              <a:t>μμ</a:t>
            </a:r>
            <a:r>
              <a:rPr lang="fr-FR" sz="1400" b="1">
                <a:solidFill>
                  <a:schemeClr val="bg1"/>
                </a:solidFill>
              </a:rPr>
              <a:t> = 5.357 GeV, BDT = 0.90, B </a:t>
            </a:r>
            <a:r>
              <a:rPr lang="en-US" sz="1400" b="1">
                <a:solidFill>
                  <a:schemeClr val="bg1"/>
                </a:solidFill>
              </a:rPr>
              <a:t>meson </a:t>
            </a:r>
            <a:r>
              <a:rPr lang="fr-FR" sz="1400" b="1">
                <a:solidFill>
                  <a:schemeClr val="bg1"/>
                </a:solidFill>
              </a:rPr>
              <a:t>decay length = 11.5 mm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800000"/>
                </a:solidFill>
                <a:latin typeface="Book Antiqua" pitchFamily="18" charset="0"/>
              </a:rPr>
              <a:t>Main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1143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000" dirty="0" err="1">
                <a:solidFill>
                  <a:schemeClr val="accent2"/>
                </a:solidFill>
              </a:rPr>
              <a:t>bb</a:t>
            </a:r>
            <a:r>
              <a:rPr lang="en-US" sz="2000" dirty="0">
                <a:solidFill>
                  <a:schemeClr val="accent2"/>
                </a:solidFill>
              </a:rPr>
              <a:t>→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X</a:t>
            </a:r>
            <a:r>
              <a:rPr lang="en-US" sz="2000" dirty="0">
                <a:sym typeface="Symbol" pitchFamily="18" charset="2"/>
              </a:rPr>
              <a:t> events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dirty="0">
                <a:sym typeface="Symbol" pitchFamily="18" charset="2"/>
              </a:rPr>
              <a:t>can be suppressed using different  geometric and kinematic criteria</a:t>
            </a:r>
            <a:endParaRPr lang="en-US" sz="18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chemeClr val="accent2"/>
                </a:solidFill>
                <a:sym typeface="Symbol" pitchFamily="18" charset="2"/>
              </a:rPr>
              <a:t>photoproduction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sym typeface="Symbol" pitchFamily="18" charset="2"/>
              </a:rPr>
              <a:t>dimuon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background</a:t>
            </a: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dirty="0">
                <a:sym typeface="Symbol" pitchFamily="18" charset="2"/>
              </a:rPr>
              <a:t>Isolated </a:t>
            </a:r>
            <a:r>
              <a:rPr lang="en-US" sz="1800" dirty="0" err="1">
                <a:sym typeface="Symbol" pitchFamily="18" charset="2"/>
              </a:rPr>
              <a:t>muons</a:t>
            </a:r>
            <a:r>
              <a:rPr lang="en-US" sz="1800" dirty="0">
                <a:sym typeface="Symbol" pitchFamily="18" charset="2"/>
              </a:rPr>
              <a:t> with a possible contribution to the B</a:t>
            </a:r>
            <a:r>
              <a:rPr lang="en-US" sz="1800" baseline="-25000" dirty="0">
                <a:sym typeface="Symbol" pitchFamily="18" charset="2"/>
              </a:rPr>
              <a:t>s</a:t>
            </a:r>
            <a:r>
              <a:rPr lang="en-US" sz="1800" dirty="0">
                <a:sym typeface="Symbol" pitchFamily="18" charset="2"/>
              </a:rPr>
              <a:t>                                                                              mass region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(</a:t>
            </a:r>
            <a:r>
              <a:rPr lang="en-US" sz="1800" dirty="0">
                <a:sym typeface="Symbol" pitchFamily="18" charset="2"/>
              </a:rPr>
              <a:t>removed  at pT(B)&gt; 500 </a:t>
            </a:r>
            <a:r>
              <a:rPr lang="en-US" sz="1800" dirty="0" err="1">
                <a:sym typeface="Symbol" pitchFamily="18" charset="2"/>
              </a:rPr>
              <a:t>MeV</a:t>
            </a:r>
            <a:r>
              <a:rPr lang="en-US" sz="1800" dirty="0">
                <a:sym typeface="Symbol" pitchFamily="18" charset="2"/>
              </a:rPr>
              <a:t>/c)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000" dirty="0" err="1">
                <a:solidFill>
                  <a:schemeClr val="accent2"/>
                </a:solidFill>
              </a:rPr>
              <a:t>misidentified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>
                <a:solidFill>
                  <a:srgbClr val="C00000"/>
                </a:solidFill>
              </a:rPr>
              <a:t>muons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from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/>
              <a:t>B</a:t>
            </a:r>
            <a:r>
              <a:rPr lang="fr-FR" sz="2000" baseline="-25000" dirty="0"/>
              <a:t>d/s</a:t>
            </a:r>
            <a:r>
              <a:rPr lang="fr-FR" sz="2000" dirty="0"/>
              <a:t> </a:t>
            </a:r>
            <a:r>
              <a:rPr lang="en-US" sz="2000" dirty="0"/>
              <a:t>→</a:t>
            </a:r>
            <a:r>
              <a:rPr lang="fr-FR" sz="2000" dirty="0"/>
              <a:t> h</a:t>
            </a:r>
            <a:r>
              <a:rPr lang="fr-FR" sz="2000" baseline="30000" dirty="0"/>
              <a:t>+</a:t>
            </a:r>
            <a:r>
              <a:rPr lang="fr-FR" sz="2000" dirty="0"/>
              <a:t>h</a:t>
            </a:r>
            <a:r>
              <a:rPr lang="fr-FR" sz="2000" baseline="30000" dirty="0"/>
              <a:t>- </a:t>
            </a:r>
            <a:r>
              <a:rPr lang="fr-FR" sz="2000" dirty="0" err="1" smtClean="0"/>
              <a:t>decays</a:t>
            </a:r>
            <a:r>
              <a:rPr lang="fr-FR" sz="2000" dirty="0" smtClean="0"/>
              <a:t> (</a:t>
            </a:r>
            <a:endParaRPr lang="en-US" sz="20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/>
              <a:t>  contribution from  </a:t>
            </a:r>
            <a:r>
              <a:rPr lang="fr-FR" sz="1800" dirty="0"/>
              <a:t>B</a:t>
            </a:r>
            <a:r>
              <a:rPr lang="fr-FR" sz="1800" baseline="-25000" dirty="0"/>
              <a:t>d/s</a:t>
            </a:r>
            <a:r>
              <a:rPr lang="fr-FR" sz="1800" dirty="0"/>
              <a:t> </a:t>
            </a:r>
            <a:r>
              <a:rPr lang="en-US" sz="1800" dirty="0"/>
              <a:t>→</a:t>
            </a:r>
            <a:r>
              <a:rPr lang="fr-FR" sz="1800" dirty="0"/>
              <a:t>h</a:t>
            </a:r>
            <a:r>
              <a:rPr lang="fr-FR" sz="1800" baseline="30000" dirty="0"/>
              <a:t>+</a:t>
            </a:r>
            <a:r>
              <a:rPr lang="fr-FR" sz="1800" dirty="0"/>
              <a:t>h</a:t>
            </a:r>
            <a:r>
              <a:rPr lang="fr-FR" sz="1800" baseline="30000" dirty="0"/>
              <a:t>- </a:t>
            </a:r>
            <a:r>
              <a:rPr lang="fr-FR" sz="1800" dirty="0"/>
              <a:t> </a:t>
            </a:r>
            <a:r>
              <a:rPr lang="fr-FR" sz="1800" dirty="0" err="1">
                <a:solidFill>
                  <a:srgbClr val="000000"/>
                </a:solidFill>
              </a:rPr>
              <a:t>can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be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calculated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from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/>
              <a:t>B</a:t>
            </a:r>
            <a:r>
              <a:rPr lang="fr-FR" sz="1800" baseline="-25000" dirty="0"/>
              <a:t>d/s</a:t>
            </a:r>
            <a:r>
              <a:rPr lang="fr-FR" sz="1800" dirty="0"/>
              <a:t> </a:t>
            </a:r>
            <a:r>
              <a:rPr lang="en-US" sz="1800" dirty="0"/>
              <a:t>→</a:t>
            </a:r>
            <a:r>
              <a:rPr lang="fr-FR" sz="1800" dirty="0"/>
              <a:t> h</a:t>
            </a:r>
            <a:r>
              <a:rPr lang="fr-FR" sz="1800" baseline="30000" dirty="0"/>
              <a:t>+</a:t>
            </a:r>
            <a:r>
              <a:rPr lang="fr-FR" sz="1800" dirty="0"/>
              <a:t>h</a:t>
            </a:r>
            <a:r>
              <a:rPr lang="fr-FR" sz="1800" baseline="30000" dirty="0"/>
              <a:t>-</a:t>
            </a:r>
            <a:r>
              <a:rPr lang="fr-FR" sz="1800" dirty="0">
                <a:solidFill>
                  <a:srgbClr val="000000"/>
                </a:solidFill>
              </a:rPr>
              <a:t> MC </a:t>
            </a:r>
            <a:r>
              <a:rPr lang="fr-FR" sz="1800" dirty="0" err="1">
                <a:solidFill>
                  <a:srgbClr val="000000"/>
                </a:solidFill>
              </a:rPr>
              <a:t>with</a:t>
            </a:r>
            <a:r>
              <a:rPr lang="fr-FR" sz="1800" dirty="0">
                <a:solidFill>
                  <a:srgbClr val="000000"/>
                </a:solidFill>
              </a:rPr>
              <a:t>                       a  </a:t>
            </a:r>
            <a:r>
              <a:rPr lang="fr-FR" sz="1800" dirty="0" err="1">
                <a:solidFill>
                  <a:srgbClr val="000000"/>
                </a:solidFill>
              </a:rPr>
              <a:t>known</a:t>
            </a:r>
            <a:r>
              <a:rPr lang="fr-FR" sz="1800" dirty="0">
                <a:solidFill>
                  <a:srgbClr val="000000"/>
                </a:solidFill>
              </a:rPr>
              <a:t>  </a:t>
            </a:r>
            <a:r>
              <a:rPr lang="fr-FR" sz="1800" dirty="0" err="1">
                <a:solidFill>
                  <a:srgbClr val="000000"/>
                </a:solidFill>
              </a:rPr>
              <a:t>misidentification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probablity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measured</a:t>
            </a:r>
            <a:r>
              <a:rPr lang="fr-FR" sz="1800" dirty="0">
                <a:solidFill>
                  <a:srgbClr val="000000"/>
                </a:solidFill>
              </a:rPr>
              <a:t> in </a:t>
            </a:r>
            <a:r>
              <a:rPr lang="fr-FR" sz="1800" baseline="30000" dirty="0"/>
              <a:t> </a:t>
            </a:r>
            <a:r>
              <a:rPr lang="fr-FR" sz="1800" dirty="0">
                <a:solidFill>
                  <a:srgbClr val="000000"/>
                </a:solidFill>
              </a:rPr>
              <a:t>data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800" dirty="0" err="1"/>
              <a:t>Resulting</a:t>
            </a:r>
            <a:r>
              <a:rPr lang="fr-FR" sz="1800" dirty="0"/>
              <a:t>   </a:t>
            </a:r>
            <a:r>
              <a:rPr lang="fr-FR" sz="1800" dirty="0" err="1"/>
              <a:t>misID</a:t>
            </a:r>
            <a:r>
              <a:rPr lang="fr-FR" sz="1800" dirty="0"/>
              <a:t>  expectations for  the 300  </a:t>
            </a:r>
            <a:r>
              <a:rPr lang="fr-FR" sz="1800" dirty="0" err="1"/>
              <a:t>pb</a:t>
            </a:r>
            <a:r>
              <a:rPr lang="fr-FR" sz="1800" baseline="30000" dirty="0"/>
              <a:t>-1</a:t>
            </a:r>
            <a:r>
              <a:rPr lang="fr-FR" sz="1800" dirty="0"/>
              <a:t>:</a:t>
            </a:r>
          </a:p>
          <a:p>
            <a:pPr marL="742950" lvl="1" indent="-285750">
              <a:spcBef>
                <a:spcPct val="20000"/>
              </a:spcBef>
              <a:buClr>
                <a:srgbClr val="3333CC"/>
              </a:buClr>
              <a:defRPr/>
            </a:pPr>
            <a:endParaRPr lang="fr-FR" sz="1400" dirty="0"/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685800" y="4038600"/>
            <a:ext cx="6629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/>
              <a:t>0.5±0.4 </a:t>
            </a:r>
            <a:r>
              <a:rPr lang="fr-FR" sz="1800" dirty="0" err="1"/>
              <a:t>misID</a:t>
            </a:r>
            <a:r>
              <a:rPr lang="fr-FR" sz="1800" dirty="0"/>
              <a:t> </a:t>
            </a:r>
            <a:r>
              <a:rPr lang="fr-FR" sz="1800" dirty="0" err="1"/>
              <a:t>events</a:t>
            </a:r>
            <a:r>
              <a:rPr lang="fr-FR" sz="1800" dirty="0"/>
              <a:t> in B</a:t>
            </a:r>
            <a:r>
              <a:rPr lang="fr-FR" sz="1800" baseline="-25000" dirty="0"/>
              <a:t>s</a:t>
            </a:r>
            <a:r>
              <a:rPr lang="fr-FR" sz="1800" dirty="0"/>
              <a:t> </a:t>
            </a:r>
            <a:r>
              <a:rPr lang="fr-FR" sz="1800" dirty="0" smtClean="0"/>
              <a:t>mass </a:t>
            </a:r>
            <a:r>
              <a:rPr lang="fr-FR" sz="1800" dirty="0" err="1" smtClean="0"/>
              <a:t>region</a:t>
            </a:r>
            <a:endParaRPr lang="fr-FR" sz="1800" dirty="0"/>
          </a:p>
          <a:p>
            <a:pPr>
              <a:spcBef>
                <a:spcPct val="50000"/>
              </a:spcBef>
            </a:pPr>
            <a:r>
              <a:rPr lang="fr-FR" sz="1800" dirty="0"/>
              <a:t>2.5±0.5 </a:t>
            </a:r>
            <a:r>
              <a:rPr lang="fr-FR" sz="1800" dirty="0" err="1"/>
              <a:t>misID</a:t>
            </a:r>
            <a:r>
              <a:rPr lang="fr-FR" sz="1800" dirty="0"/>
              <a:t> </a:t>
            </a:r>
            <a:r>
              <a:rPr lang="fr-FR" sz="1800" dirty="0" err="1"/>
              <a:t>events</a:t>
            </a:r>
            <a:r>
              <a:rPr lang="fr-FR" sz="1800" dirty="0"/>
              <a:t> in B</a:t>
            </a:r>
            <a:r>
              <a:rPr lang="fr-FR" sz="1800" baseline="-25000" dirty="0"/>
              <a:t>d</a:t>
            </a:r>
            <a:r>
              <a:rPr lang="fr-FR" sz="1800" dirty="0"/>
              <a:t> </a:t>
            </a:r>
            <a:r>
              <a:rPr lang="fr-FR" sz="1800" dirty="0" smtClean="0"/>
              <a:t>mass </a:t>
            </a:r>
            <a:r>
              <a:rPr lang="fr-FR" sz="1800" dirty="0" err="1" smtClean="0"/>
              <a:t>region</a:t>
            </a:r>
            <a:r>
              <a:rPr lang="fr-FR" sz="1800" dirty="0" smtClean="0"/>
              <a:t> </a:t>
            </a:r>
            <a:r>
              <a:rPr lang="fr-FR" sz="1800" dirty="0"/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BAAEB-E4EC-41E0-923C-7BFEA2AF27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81000" y="50292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Wingdings" pitchFamily="2" charset="2"/>
              <a:buChar char="q"/>
            </a:pPr>
            <a:r>
              <a:rPr lang="en-US" sz="1800" dirty="0"/>
              <a:t>  After reconstruction the SM prediction  for  </a:t>
            </a:r>
            <a:r>
              <a:rPr lang="en-US" sz="1800" i="1" dirty="0"/>
              <a:t>300 pb</a:t>
            </a:r>
            <a:r>
              <a:rPr lang="en-US" sz="1800" i="1" baseline="30000" dirty="0"/>
              <a:t>-1  </a:t>
            </a:r>
            <a:r>
              <a:rPr lang="en-US" sz="1800" dirty="0"/>
              <a:t>is  </a:t>
            </a:r>
            <a:r>
              <a:rPr lang="en-US" sz="1800" dirty="0">
                <a:solidFill>
                  <a:srgbClr val="C00000"/>
                </a:solidFill>
              </a:rPr>
              <a:t>3.4 (0.32)  </a:t>
            </a:r>
            <a:r>
              <a:rPr lang="en-US" sz="1800" i="1" dirty="0"/>
              <a:t>B</a:t>
            </a:r>
            <a:r>
              <a:rPr lang="en-US" sz="1800" i="1" baseline="-25000" dirty="0"/>
              <a:t>S</a:t>
            </a:r>
            <a:r>
              <a:rPr lang="en-US" sz="1800" i="1" dirty="0"/>
              <a:t> (</a:t>
            </a:r>
            <a:r>
              <a:rPr lang="en-US" sz="1800" i="1" dirty="0" err="1"/>
              <a:t>B</a:t>
            </a:r>
            <a:r>
              <a:rPr lang="en-US" sz="1800" i="1" baseline="-25000" dirty="0" err="1"/>
              <a:t>d</a:t>
            </a:r>
            <a:r>
              <a:rPr lang="en-US" sz="1800" i="1" dirty="0"/>
              <a:t>) →</a:t>
            </a:r>
            <a:r>
              <a:rPr lang="en-US" sz="1800" i="1" dirty="0" err="1"/>
              <a:t>μμ</a:t>
            </a:r>
            <a:r>
              <a:rPr lang="en-US" sz="1800" i="1" dirty="0"/>
              <a:t> </a:t>
            </a:r>
            <a:r>
              <a:rPr lang="en-US" sz="1800" dirty="0"/>
              <a:t>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Strategy. Key points of  the </a:t>
            </a:r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Selection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conditions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Muon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trigger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selections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to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datasets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size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1800" dirty="0" smtClean="0">
                <a:latin typeface="Book Antiqua" pitchFamily="18" charset="0"/>
                <a:cs typeface="Times New Roman" pitchFamily="18" charset="0"/>
              </a:rPr>
              <a:t>Blind   signal </a:t>
            </a:r>
            <a:r>
              <a:rPr lang="fr-FR" sz="1800" dirty="0" err="1" smtClean="0">
                <a:latin typeface="Book Antiqua" pitchFamily="18" charset="0"/>
                <a:cs typeface="Times New Roman" pitchFamily="18" charset="0"/>
              </a:rPr>
              <a:t>region</a:t>
            </a:r>
            <a:r>
              <a:rPr lang="fr-FR" sz="1800" dirty="0" smtClean="0">
                <a:latin typeface="Book Antiqua" pitchFamily="18" charset="0"/>
                <a:cs typeface="Times New Roman" pitchFamily="18" charset="0"/>
              </a:rPr>
              <a:t>  5306 &lt; </a:t>
            </a:r>
            <a:r>
              <a:rPr lang="fr-FR" sz="1800" dirty="0" err="1" smtClean="0">
                <a:latin typeface="Book Antiqua" pitchFamily="18" charset="0"/>
                <a:cs typeface="Times New Roman" pitchFamily="18" charset="0"/>
              </a:rPr>
              <a:t>M</a:t>
            </a:r>
            <a:r>
              <a:rPr lang="fr-FR" sz="1800" baseline="-25000" dirty="0" err="1" smtClean="0">
                <a:latin typeface="Book Antiqua" pitchFamily="18" charset="0"/>
                <a:cs typeface="Times New Roman" pitchFamily="18" charset="0"/>
              </a:rPr>
              <a:t>Bs</a:t>
            </a:r>
            <a:r>
              <a:rPr lang="fr-FR" sz="1800" baseline="-250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Book Antiqua" pitchFamily="18" charset="0"/>
                <a:cs typeface="Times New Roman" pitchFamily="18" charset="0"/>
              </a:rPr>
              <a:t>&lt;5426 MeV</a:t>
            </a:r>
            <a:endParaRPr lang="fr-FR" sz="1800" dirty="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Signal and background training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i="1" dirty="0" smtClean="0">
                <a:sym typeface="WP Greek Century"/>
              </a:rPr>
              <a:t> </a:t>
            </a:r>
            <a:r>
              <a:rPr lang="en-US" sz="1800" dirty="0" smtClean="0">
                <a:latin typeface="Times New Roman" pitchFamily="18" charset="0"/>
                <a:sym typeface="WP Greek Century"/>
              </a:rPr>
              <a:t>Use  </a:t>
            </a:r>
            <a:r>
              <a:rPr lang="en-US" sz="1800" b="1" i="1" dirty="0" smtClean="0">
                <a:latin typeface="Times New Roman" pitchFamily="18" charset="0"/>
                <a:sym typeface="WP Greek Century"/>
              </a:rPr>
              <a:t>B</a:t>
            </a:r>
            <a:r>
              <a:rPr lang="en-US" sz="1800" b="1" i="1" baseline="-25000" dirty="0" smtClean="0">
                <a:latin typeface="Times New Roman" pitchFamily="18" charset="0"/>
                <a:sym typeface="WP Greek Century"/>
              </a:rPr>
              <a:t>s</a:t>
            </a:r>
            <a:r>
              <a:rPr lang="en-US" sz="1800" b="1" i="1" dirty="0" smtClean="0">
                <a:latin typeface="Times New Roman" pitchFamily="18" charset="0"/>
                <a:sym typeface="WP Greek Century"/>
              </a:rPr>
              <a:t>→2µ  </a:t>
            </a:r>
            <a:r>
              <a:rPr lang="en-US" sz="1800" dirty="0" smtClean="0">
                <a:latin typeface="Times New Roman" pitchFamily="18" charset="0"/>
                <a:sym typeface="WP Greek Century"/>
              </a:rPr>
              <a:t>and  </a:t>
            </a:r>
            <a:r>
              <a:rPr lang="en-US" sz="1800" b="1" i="1" dirty="0" smtClean="0">
                <a:latin typeface="Times New Roman" pitchFamily="18" charset="0"/>
                <a:sym typeface="WP Greek Century"/>
              </a:rPr>
              <a:t>bb→µµX   </a:t>
            </a:r>
            <a:r>
              <a:rPr lang="en-US" sz="1800" dirty="0" smtClean="0">
                <a:latin typeface="Times New Roman" pitchFamily="18" charset="0"/>
                <a:sym typeface="WP Greek Century"/>
              </a:rPr>
              <a:t>Monte–Carlo                                                         events   to train  the </a:t>
            </a:r>
            <a:r>
              <a:rPr lang="en-US" sz="1800" dirty="0" smtClean="0">
                <a:latin typeface="Times New Roman" pitchFamily="18" charset="0"/>
                <a:sym typeface="WP Greek Century"/>
              </a:rPr>
              <a:t>Boosted  Decision Tree  </a:t>
            </a:r>
            <a:r>
              <a:rPr lang="en-US" sz="1800" dirty="0" smtClean="0">
                <a:latin typeface="Times New Roman" pitchFamily="18" charset="0"/>
                <a:sym typeface="WP Greek Century"/>
              </a:rPr>
              <a:t>method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Signal calibration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 Use the control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channel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i="1" dirty="0" err="1" smtClean="0">
                <a:latin typeface="Times New Roman" pitchFamily="18" charset="0"/>
                <a:cs typeface="Times New Roman" pitchFamily="18" charset="0"/>
              </a:rPr>
              <a:t>B→hh</a:t>
            </a:r>
            <a:endParaRPr lang="fr-FR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Normalization</a:t>
            </a:r>
            <a:endParaRPr lang="fr-F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fr-FR" sz="1800" dirty="0" smtClean="0">
                <a:latin typeface="Courier 10 Pitch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Use B</a:t>
            </a:r>
            <a:r>
              <a:rPr lang="fr-FR" sz="1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J/ΨK</a:t>
            </a:r>
            <a:r>
              <a:rPr lang="fr-FR" sz="1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1800" baseline="-25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Ψφ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1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fr-FR" sz="1800" dirty="0" smtClean="0">
                <a:latin typeface="Book Antiqua"/>
                <a:cs typeface="Times New Roman" pitchFamily="18" charset="0"/>
              </a:rPr>
              <a:t></a:t>
            </a:r>
            <a:r>
              <a:rPr lang="fr-FR" sz="1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1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to 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calculate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total number of  Bs mesons </a:t>
            </a:r>
            <a:endParaRPr lang="fr-F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limit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calculation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 Use the signal  and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normalization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channel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calculate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normalization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factor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 Use the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predicted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background and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observed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frequentist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CLs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to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limit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and confidence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pic>
        <p:nvPicPr>
          <p:cNvPr id="13318" name="Picture 41"/>
          <p:cNvPicPr>
            <a:picLocks noChangeAspect="1" noChangeArrowheads="1"/>
          </p:cNvPicPr>
          <p:nvPr/>
        </p:nvPicPr>
        <p:blipFill>
          <a:blip r:embed="rId2" cstate="print"/>
          <a:srcRect t="14128" r="7498"/>
          <a:stretch>
            <a:fillRect/>
          </a:stretch>
        </p:blipFill>
        <p:spPr bwMode="auto">
          <a:xfrm>
            <a:off x="5638800" y="2057400"/>
            <a:ext cx="3276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5F88F-0E06-4AF4-B308-1D29449F94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6705600" y="2133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BDT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fr-FR" sz="2800" smtClean="0">
                <a:latin typeface="Book Antiqua" pitchFamily="18" charset="0"/>
              </a:rPr>
              <a:t>List of input parameters for Boosted Decision Tree method</a:t>
            </a:r>
            <a:endParaRPr lang="en-US" sz="28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02697-4699-4831-8CDD-600C8A3EEE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2514600"/>
            <a:ext cx="67056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/>
              <a:t>Transverse momentum  of the </a:t>
            </a:r>
            <a:r>
              <a:rPr lang="en-US" sz="2000" b="1" i="1" dirty="0"/>
              <a:t>B</a:t>
            </a:r>
            <a:r>
              <a:rPr lang="en-US" sz="2000" b="1" i="1" baseline="-25000" dirty="0"/>
              <a:t>s</a:t>
            </a:r>
            <a:r>
              <a:rPr lang="en-US" sz="2000" b="1" i="1" dirty="0"/>
              <a:t> </a:t>
            </a:r>
            <a:r>
              <a:rPr lang="en-US" sz="2000" i="1" dirty="0"/>
              <a:t>- meson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/>
              <a:t>Minimum   </a:t>
            </a:r>
            <a:r>
              <a:rPr lang="en-US" sz="2000" dirty="0" err="1"/>
              <a:t>muon</a:t>
            </a:r>
            <a:r>
              <a:rPr lang="en-US" sz="2000" dirty="0"/>
              <a:t> </a:t>
            </a:r>
            <a:r>
              <a:rPr lang="en-US" sz="2000" b="1" i="1" dirty="0" err="1"/>
              <a:t>pT</a:t>
            </a:r>
            <a:r>
              <a:rPr lang="en-US" sz="2000" b="1" i="1" baseline="-20000" dirty="0"/>
              <a:t> </a:t>
            </a:r>
            <a:endParaRPr lang="en-US" sz="2000" b="1" i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/>
              <a:t>Cosine of the </a:t>
            </a:r>
            <a:r>
              <a:rPr lang="en-US" sz="2000" b="1" i="1" dirty="0"/>
              <a:t>B</a:t>
            </a:r>
            <a:r>
              <a:rPr lang="en-US" sz="2000" b="1" i="1" baseline="-25000" dirty="0"/>
              <a:t>s  </a:t>
            </a:r>
            <a:r>
              <a:rPr lang="en-US" sz="2000" dirty="0"/>
              <a:t>polarization angle, </a:t>
            </a:r>
            <a:r>
              <a:rPr lang="en-US" sz="2000" b="1" i="1" dirty="0" err="1"/>
              <a:t>cos</a:t>
            </a:r>
            <a:r>
              <a:rPr lang="en-US" sz="2000" b="1" i="1" dirty="0"/>
              <a:t> P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b="1" i="1" dirty="0"/>
              <a:t>B</a:t>
            </a:r>
            <a:r>
              <a:rPr lang="en-US" sz="2000" b="1" i="1" baseline="-25000" dirty="0"/>
              <a:t>s  </a:t>
            </a:r>
            <a:r>
              <a:rPr lang="en-US" sz="2000" dirty="0"/>
              <a:t>meson</a:t>
            </a:r>
            <a:r>
              <a:rPr lang="en-US" sz="2000" b="1" i="1" baseline="-25000" dirty="0"/>
              <a:t> </a:t>
            </a:r>
            <a:r>
              <a:rPr lang="en-US" sz="2000" dirty="0"/>
              <a:t>impact </a:t>
            </a:r>
            <a:r>
              <a:rPr lang="en-US" sz="2000" dirty="0" smtClean="0"/>
              <a:t>parameter, 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IP_Bs </a:t>
            </a:r>
            <a:endParaRPr lang="en-US" sz="2000" b="1" i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/>
              <a:t>Minimum distance between </a:t>
            </a:r>
            <a:r>
              <a:rPr lang="en-US" sz="2000" dirty="0" err="1"/>
              <a:t>muon</a:t>
            </a:r>
            <a:r>
              <a:rPr lang="en-US" sz="2000" dirty="0"/>
              <a:t> tracks,  </a:t>
            </a:r>
            <a:r>
              <a:rPr lang="en-US" sz="2000" b="1" i="1" dirty="0"/>
              <a:t>DOCA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err="1"/>
              <a:t>Muon</a:t>
            </a:r>
            <a:r>
              <a:rPr lang="en-US" sz="2000" dirty="0"/>
              <a:t> track impact parameter significance,</a:t>
            </a:r>
            <a:r>
              <a:rPr lang="en-US" sz="2000" b="1" dirty="0"/>
              <a:t> </a:t>
            </a:r>
            <a:r>
              <a:rPr lang="en-US" sz="2000" b="1" i="1" dirty="0"/>
              <a:t>IPS_µ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b="1" i="1" dirty="0" smtClean="0"/>
              <a:t>B</a:t>
            </a:r>
            <a:r>
              <a:rPr lang="en-US" sz="2000" b="1" i="1" baseline="-25000" dirty="0" smtClean="0"/>
              <a:t>s</a:t>
            </a:r>
            <a:r>
              <a:rPr lang="en-US" sz="2000" dirty="0" smtClean="0"/>
              <a:t>  </a:t>
            </a:r>
            <a:r>
              <a:rPr lang="en-US" sz="2000" dirty="0"/>
              <a:t>time life , </a:t>
            </a:r>
            <a:r>
              <a:rPr lang="en-US" sz="2000" b="1" i="1" dirty="0"/>
              <a:t>t(B</a:t>
            </a:r>
            <a:r>
              <a:rPr lang="en-US" sz="2000" b="1" i="1" baseline="-25000" dirty="0"/>
              <a:t>s</a:t>
            </a:r>
            <a:r>
              <a:rPr lang="en-US" sz="2000" b="1" i="1" dirty="0"/>
              <a:t> )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err="1" smtClean="0"/>
              <a:t>Muon</a:t>
            </a:r>
            <a:r>
              <a:rPr lang="en-US" sz="2000" b="1" i="1" dirty="0" smtClean="0"/>
              <a:t>  isolation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b="1" i="1" dirty="0" smtClean="0"/>
              <a:t>B</a:t>
            </a:r>
            <a:r>
              <a:rPr lang="en-US" sz="2000" b="1" i="1" baseline="-25000" dirty="0" smtClean="0"/>
              <a:t>s</a:t>
            </a:r>
            <a:r>
              <a:rPr lang="en-US" sz="2000" dirty="0" smtClean="0"/>
              <a:t> </a:t>
            </a:r>
            <a:r>
              <a:rPr lang="en-US" sz="2000" b="1" i="1" dirty="0" smtClean="0"/>
              <a:t> </a:t>
            </a:r>
            <a:r>
              <a:rPr lang="en-US" sz="2000" b="1" i="1" dirty="0" smtClean="0"/>
              <a:t>isolation</a:t>
            </a:r>
            <a:endParaRPr lang="en-US" sz="2000" dirty="0"/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52400" y="1219200"/>
            <a:ext cx="862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/>
              <a:t>  A  decision tree is able to split the phase space into a large number of hypercubes ,  where each can be  identified as “signal-like” or “background-like” 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152400" y="2057400"/>
            <a:ext cx="807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/>
              <a:t>The phase space in the analysis is defined by 9 input parameters: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5626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800000"/>
                </a:solidFill>
                <a:latin typeface="Book Antiqua" pitchFamily="18" charset="0"/>
              </a:rPr>
              <a:t>Normalization channels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pic>
        <p:nvPicPr>
          <p:cNvPr id="20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3657600"/>
            <a:ext cx="7531100" cy="938213"/>
          </a:xfrm>
          <a:noFill/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47800"/>
            <a:ext cx="30845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524000"/>
            <a:ext cx="316865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524000"/>
            <a:ext cx="2881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9"/>
          <p:cNvSpPr>
            <a:spLocks noChangeArrowheads="1"/>
          </p:cNvSpPr>
          <p:nvPr/>
        </p:nvSpPr>
        <p:spPr bwMode="auto">
          <a:xfrm>
            <a:off x="1828800" y="1905000"/>
            <a:ext cx="1157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ourier 10 Pitch" charset="0"/>
              </a:rPr>
              <a:t>B</a:t>
            </a:r>
            <a:r>
              <a:rPr lang="fr-FR" sz="1600" baseline="30000">
                <a:latin typeface="Courier 10 Pitch" charset="0"/>
              </a:rPr>
              <a:t>+</a:t>
            </a:r>
            <a:r>
              <a:rPr lang="fr-FR" sz="1600">
                <a:latin typeface="Courier 10 Pitch" charset="0"/>
              </a:rPr>
              <a:t>→J/</a:t>
            </a:r>
            <a:r>
              <a:rPr lang="fr-FR" sz="1600">
                <a:latin typeface="Symbol" pitchFamily="18" charset="2"/>
              </a:rPr>
              <a:t>y</a:t>
            </a:r>
            <a:r>
              <a:rPr lang="fr-FR" sz="1600">
                <a:latin typeface="Courier 10 Pitch" charset="0"/>
              </a:rPr>
              <a:t>K</a:t>
            </a:r>
            <a:r>
              <a:rPr lang="fr-FR" sz="1600" baseline="30000">
                <a:latin typeface="Courier 10 Pitch" charset="0"/>
              </a:rPr>
              <a:t>+</a:t>
            </a:r>
            <a:endParaRPr lang="fr-FR" sz="1600">
              <a:latin typeface="Courier 10 Pitch" charset="0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4724400" y="1905000"/>
            <a:ext cx="1025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sz="1600" dirty="0">
                <a:latin typeface="Courier 10 Pitch" charset="0"/>
              </a:rPr>
              <a:t>B</a:t>
            </a:r>
            <a:r>
              <a:rPr lang="fr-FR" sz="1600" baseline="-25000" dirty="0">
                <a:latin typeface="Courier 10 Pitch" charset="0"/>
              </a:rPr>
              <a:t>S</a:t>
            </a:r>
            <a:r>
              <a:rPr lang="fr-FR" sz="1600" dirty="0">
                <a:latin typeface="Courier 10 Pitch" charset="0"/>
              </a:rPr>
              <a:t>→J/</a:t>
            </a:r>
            <a:r>
              <a:rPr lang="fr-FR" sz="1600" dirty="0" err="1">
                <a:latin typeface="Symbol" pitchFamily="18" charset="2"/>
              </a:rPr>
              <a:t>yf</a:t>
            </a:r>
            <a:endParaRPr lang="fr-FR" sz="1600" dirty="0">
              <a:latin typeface="Symbol" pitchFamily="18" charset="2"/>
            </a:endParaRPr>
          </a:p>
        </p:txBody>
      </p:sp>
      <p:sp>
        <p:nvSpPr>
          <p:cNvPr id="2060" name="Rectangle 21"/>
          <p:cNvSpPr>
            <a:spLocks noChangeArrowheads="1"/>
          </p:cNvSpPr>
          <p:nvPr/>
        </p:nvSpPr>
        <p:spPr bwMode="auto">
          <a:xfrm>
            <a:off x="7696200" y="18288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>
                <a:latin typeface="Courier 10 Pitch" charset="0"/>
              </a:rPr>
              <a:t>B</a:t>
            </a:r>
            <a:r>
              <a:rPr lang="fr-FR" sz="1600" baseline="30000" dirty="0">
                <a:latin typeface="Courier 10 Pitch" charset="0"/>
              </a:rPr>
              <a:t>0</a:t>
            </a:r>
            <a:r>
              <a:rPr lang="fr-FR" sz="1600" dirty="0">
                <a:latin typeface="Courier 10 Pitch" charset="0"/>
              </a:rPr>
              <a:t>→</a:t>
            </a:r>
            <a:r>
              <a:rPr lang="fr-FR" sz="1600" dirty="0">
                <a:latin typeface="Symbol" pitchFamily="18" charset="2"/>
              </a:rPr>
              <a:t>p</a:t>
            </a:r>
            <a:r>
              <a:rPr lang="fr-FR" sz="1600" baseline="30000" dirty="0">
                <a:latin typeface="Courier 10 Pitch" charset="0"/>
              </a:rPr>
              <a:t>-</a:t>
            </a:r>
            <a:r>
              <a:rPr lang="fr-FR" sz="1600" dirty="0">
                <a:latin typeface="Courier 10 Pitch" charset="0"/>
              </a:rPr>
              <a:t>K</a:t>
            </a:r>
            <a:r>
              <a:rPr lang="fr-FR" sz="1600" baseline="30000" dirty="0">
                <a:latin typeface="Courier 10 Pitch" charset="0"/>
              </a:rPr>
              <a:t>+</a:t>
            </a:r>
            <a:endParaRPr lang="fr-FR" sz="1600" dirty="0">
              <a:latin typeface="Courier 10 Pitch" charset="0"/>
            </a:endParaRPr>
          </a:p>
        </p:txBody>
      </p:sp>
      <p:sp>
        <p:nvSpPr>
          <p:cNvPr id="2065" name="Text Box 6"/>
          <p:cNvSpPr txBox="1">
            <a:spLocks noChangeArrowheads="1"/>
          </p:cNvSpPr>
          <p:nvPr/>
        </p:nvSpPr>
        <p:spPr bwMode="auto">
          <a:xfrm>
            <a:off x="152400" y="44958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FF0000"/>
                </a:solidFill>
              </a:rPr>
              <a:t>Calculated from MC</a:t>
            </a:r>
          </a:p>
        </p:txBody>
      </p:sp>
      <p:sp>
        <p:nvSpPr>
          <p:cNvPr id="2066" name="Text Box 6"/>
          <p:cNvSpPr txBox="1">
            <a:spLocks noChangeArrowheads="1"/>
          </p:cNvSpPr>
          <p:nvPr/>
        </p:nvSpPr>
        <p:spPr bwMode="auto">
          <a:xfrm>
            <a:off x="3733800" y="44958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FF0000"/>
                </a:solidFill>
              </a:rPr>
              <a:t>Measured from data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05000" y="4343400"/>
            <a:ext cx="304800" cy="228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10000" y="4343400"/>
            <a:ext cx="304800" cy="228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867400" y="4343400"/>
            <a:ext cx="304800" cy="228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 Box 6"/>
          <p:cNvSpPr txBox="1">
            <a:spLocks noChangeArrowheads="1"/>
          </p:cNvSpPr>
          <p:nvPr/>
        </p:nvSpPr>
        <p:spPr bwMode="auto">
          <a:xfrm>
            <a:off x="5638800" y="4495800"/>
            <a:ext cx="350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FF0000"/>
                </a:solidFill>
              </a:rPr>
              <a:t>Number of events in normalization channel</a:t>
            </a:r>
          </a:p>
        </p:txBody>
      </p:sp>
      <p:sp>
        <p:nvSpPr>
          <p:cNvPr id="2071" name="TextBox 31"/>
          <p:cNvSpPr txBox="1">
            <a:spLocks noChangeArrowheads="1"/>
          </p:cNvSpPr>
          <p:nvPr/>
        </p:nvSpPr>
        <p:spPr bwMode="auto">
          <a:xfrm>
            <a:off x="152400" y="762000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/>
              <a:t> To calculate the </a:t>
            </a:r>
            <a:r>
              <a:rPr lang="en-US" sz="1800" dirty="0">
                <a:solidFill>
                  <a:srgbClr val="290163"/>
                </a:solidFill>
                <a:cs typeface="Arial" pitchFamily="34" charset="0"/>
              </a:rPr>
              <a:t> </a:t>
            </a:r>
            <a:r>
              <a:rPr lang="en-US" sz="1800" b="1" dirty="0"/>
              <a:t>B</a:t>
            </a:r>
            <a:r>
              <a:rPr lang="en-US" sz="1800" b="1" baseline="-25000" dirty="0"/>
              <a:t>s</a:t>
            </a:r>
            <a:r>
              <a:rPr lang="en-US" sz="1800" b="1" dirty="0"/>
              <a:t>→</a:t>
            </a:r>
            <a:r>
              <a:rPr lang="en-US" sz="1800" b="1" dirty="0">
                <a:sym typeface="Symbol" pitchFamily="18" charset="2"/>
              </a:rPr>
              <a:t></a:t>
            </a:r>
            <a:r>
              <a:rPr lang="en-US" sz="1800" b="1" baseline="30000" dirty="0">
                <a:sym typeface="Symbol" pitchFamily="18" charset="2"/>
              </a:rPr>
              <a:t>+</a:t>
            </a:r>
            <a:r>
              <a:rPr lang="en-US" sz="1800" b="1" dirty="0">
                <a:sym typeface="Symbol" pitchFamily="18" charset="2"/>
              </a:rPr>
              <a:t></a:t>
            </a:r>
            <a:r>
              <a:rPr lang="en-US" sz="1800" b="1" baseline="30000" dirty="0"/>
              <a:t>-</a:t>
            </a:r>
            <a:r>
              <a:rPr lang="en-US" sz="1800" b="1" dirty="0">
                <a:cs typeface="Arial" pitchFamily="34" charset="0"/>
              </a:rPr>
              <a:t> </a:t>
            </a:r>
            <a:r>
              <a:rPr lang="en-US" sz="1800" dirty="0"/>
              <a:t> branching ratio we need to know the total number of  Bs mesons and next to use  this number for the normalization  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/>
              <a:t> We have used 3 normalization channels : </a:t>
            </a:r>
          </a:p>
        </p:txBody>
      </p:sp>
      <p:sp>
        <p:nvSpPr>
          <p:cNvPr id="2072" name="Text Box 6"/>
          <p:cNvSpPr txBox="1">
            <a:spLocks noChangeArrowheads="1"/>
          </p:cNvSpPr>
          <p:nvPr/>
        </p:nvSpPr>
        <p:spPr bwMode="auto">
          <a:xfrm>
            <a:off x="4953000" y="35052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FF0000"/>
                </a:solidFill>
              </a:rPr>
              <a:t>Fragmentation ratio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724400" y="3733800"/>
            <a:ext cx="304800" cy="228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4" name="Text Box 6"/>
          <p:cNvSpPr txBox="1">
            <a:spLocks noChangeArrowheads="1"/>
          </p:cNvSpPr>
          <p:nvPr/>
        </p:nvSpPr>
        <p:spPr bwMode="auto">
          <a:xfrm>
            <a:off x="152400" y="3505200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FF0000"/>
                </a:solidFill>
              </a:rPr>
              <a:t>Normalization channel branching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219200" y="3733800"/>
            <a:ext cx="304800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16"/>
          <p:cNvGraphicFramePr>
            <a:graphicFrameLocks noChangeAspect="1"/>
          </p:cNvGraphicFramePr>
          <p:nvPr/>
        </p:nvGraphicFramePr>
        <p:xfrm>
          <a:off x="6629400" y="3505200"/>
          <a:ext cx="1116013" cy="381000"/>
        </p:xfrm>
        <a:graphic>
          <a:graphicData uri="http://schemas.openxmlformats.org/presentationml/2006/ole">
            <p:oleObj spid="_x0000_s2050" name="Equation" r:id="rId8" imgW="1117440" imgH="380880" progId="Equation.3">
              <p:embed/>
            </p:oleObj>
          </a:graphicData>
        </a:graphic>
      </p:graphicFrame>
      <p:sp>
        <p:nvSpPr>
          <p:cNvPr id="2076" name="TextBox 63"/>
          <p:cNvSpPr txBox="1">
            <a:spLocks noChangeArrowheads="1"/>
          </p:cNvSpPr>
          <p:nvPr/>
        </p:nvSpPr>
        <p:spPr bwMode="auto">
          <a:xfrm>
            <a:off x="7696200" y="34290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aseline="30000" dirty="0"/>
              <a:t>*</a:t>
            </a:r>
            <a:r>
              <a:rPr lang="en-US" sz="1400" dirty="0"/>
              <a:t>combined LHCB   measurements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E9373-48A9-4D7F-BE19-3C62CF8F6B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4800600"/>
            <a:ext cx="5857875" cy="158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219200" y="4800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Final numbers </a:t>
            </a:r>
          </a:p>
          <a:p>
            <a:r>
              <a:rPr lang="en-US" sz="2000" dirty="0" smtClean="0"/>
              <a:t>   for 370 pb</a:t>
            </a:r>
            <a:r>
              <a:rPr lang="en-US" sz="2000" baseline="30000" dirty="0" smtClean="0"/>
              <a:t>-1  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800000"/>
                </a:solidFill>
                <a:latin typeface="Book Antiqua" pitchFamily="18" charset="0"/>
              </a:rPr>
              <a:t>BDT response calibration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 dirty="0"/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8" y="914400"/>
            <a:ext cx="39544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8768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For the calibration of signal BDT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the data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mesons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decays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-  B</a:t>
            </a:r>
            <a:r>
              <a:rPr lang="fr-FR" sz="1800" baseline="-25000" dirty="0" smtClean="0">
                <a:latin typeface="Times New Roman" pitchFamily="18" charset="0"/>
                <a:cs typeface="Times New Roman" pitchFamily="18" charset="0"/>
              </a:rPr>
              <a:t>d/s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8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(B</a:t>
            </a:r>
            <a:r>
              <a:rPr lang="fr-FR" sz="1800" baseline="-25000" dirty="0" smtClean="0">
                <a:latin typeface="Times New Roman" pitchFamily="18" charset="0"/>
                <a:cs typeface="Times New Roman" pitchFamily="18" charset="0"/>
              </a:rPr>
              <a:t>d/s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Calibri"/>
                <a:cs typeface="Times New Roman" pitchFamily="18" charset="0"/>
              </a:rPr>
              <a:t>→KK,</a:t>
            </a:r>
            <a:r>
              <a:rPr lang="fr-FR" sz="1800" dirty="0" smtClean="0">
                <a:latin typeface="Book Antiqua"/>
                <a:cs typeface="Times New Roman" pitchFamily="18" charset="0"/>
              </a:rPr>
              <a:t>K, )</a:t>
            </a:r>
            <a:endParaRPr lang="fr-FR" sz="1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The main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advantage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topology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. The problem is a difference between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trigger. As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result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the signal calibration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triggered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independently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1800" baseline="-25000" dirty="0" smtClean="0">
                <a:latin typeface="Times New Roman" pitchFamily="18" charset="0"/>
                <a:cs typeface="Times New Roman" pitchFamily="18" charset="0"/>
              </a:rPr>
              <a:t>d/s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signal 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The calibration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probability density function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the signal is almost flat (dark squares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plot)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 probability density function (blue  circles on the plot) for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combinatorial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background is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obtained from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dimuons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mass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sidebands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05200"/>
            <a:ext cx="37338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5943600" y="5029200"/>
            <a:ext cx="1676400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/>
              <a:t>LHCb preliminary</a:t>
            </a:r>
          </a:p>
          <a:p>
            <a:pPr>
              <a:spcBef>
                <a:spcPct val="50000"/>
              </a:spcBef>
            </a:pPr>
            <a:r>
              <a:rPr lang="fr-FR" sz="1200" b="1"/>
              <a:t>300 pb</a:t>
            </a:r>
            <a:r>
              <a:rPr lang="fr-FR" sz="1200" b="1" baseline="30000"/>
              <a:t>-1</a:t>
            </a:r>
          </a:p>
        </p:txBody>
      </p:sp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7543800" y="2514600"/>
            <a:ext cx="1600200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/>
              <a:t>LHCb preliminary</a:t>
            </a:r>
          </a:p>
          <a:p>
            <a:pPr>
              <a:spcBef>
                <a:spcPct val="50000"/>
              </a:spcBef>
            </a:pPr>
            <a:r>
              <a:rPr lang="fr-FR" sz="1200" b="1"/>
              <a:t>300 pb</a:t>
            </a:r>
            <a:r>
              <a:rPr lang="fr-FR" sz="1200" b="1" baseline="30000"/>
              <a:t>-1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CE0C2-0F80-4F6A-8929-23819FB768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800000"/>
                </a:solidFill>
                <a:latin typeface="Book Antiqua" pitchFamily="18" charset="0"/>
              </a:rPr>
              <a:t>Invariant mass calibration</a:t>
            </a:r>
            <a:br>
              <a:rPr lang="en-US" sz="3200" dirty="0" smtClean="0">
                <a:solidFill>
                  <a:srgbClr val="800000"/>
                </a:solidFill>
                <a:latin typeface="Book Antiqua" pitchFamily="18" charset="0"/>
              </a:rPr>
            </a:br>
            <a:endParaRPr lang="en-US" sz="3200" dirty="0" smtClean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pic>
        <p:nvPicPr>
          <p:cNvPr id="16389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88937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468153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228600" y="9906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800"/>
              <a:t>Invariant mass shape modeled by a Crystal Ball function (Gaussian core portion + low end tail)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800"/>
              <a:t>To calculate the resolution we interpolate  dimuon resonances (J/</a:t>
            </a:r>
            <a:r>
              <a:rPr lang="el-GR" sz="1800">
                <a:cs typeface="Arial" pitchFamily="34" charset="0"/>
              </a:rPr>
              <a:t>ψ</a:t>
            </a:r>
            <a:r>
              <a:rPr lang="en-US" sz="1800">
                <a:cs typeface="Arial" pitchFamily="34" charset="0"/>
              </a:rPr>
              <a:t>, </a:t>
            </a:r>
            <a:r>
              <a:rPr lang="el-GR" sz="1800">
                <a:cs typeface="Arial" pitchFamily="34" charset="0"/>
              </a:rPr>
              <a:t>ψ</a:t>
            </a:r>
            <a:r>
              <a:rPr lang="en-US" sz="1800">
                <a:cs typeface="Arial" pitchFamily="34" charset="0"/>
              </a:rPr>
              <a:t>(2s), Upsilons</a:t>
            </a:r>
            <a:r>
              <a:rPr lang="fr-FR" sz="1800"/>
              <a:t>) masses     </a:t>
            </a:r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2971800" y="4724400"/>
            <a:ext cx="3097213" cy="731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cs typeface="Arial" pitchFamily="34" charset="0"/>
              </a:rPr>
              <a:t>σ</a:t>
            </a:r>
            <a:r>
              <a:rPr lang="en-US" sz="1600">
                <a:cs typeface="Arial" pitchFamily="34" charset="0"/>
              </a:rPr>
              <a:t>(B</a:t>
            </a:r>
            <a:r>
              <a:rPr lang="en-US" sz="1600" baseline="-25000">
                <a:cs typeface="Arial" pitchFamily="34" charset="0"/>
              </a:rPr>
              <a:t>s</a:t>
            </a:r>
            <a:r>
              <a:rPr lang="en-US" sz="1600">
                <a:cs typeface="Arial" pitchFamily="34" charset="0"/>
              </a:rPr>
              <a:t>) = (24.6</a:t>
            </a:r>
            <a:r>
              <a:rPr lang="fr-FR" sz="1600"/>
              <a:t>±0.2±1.0) MeV/c</a:t>
            </a:r>
            <a:r>
              <a:rPr lang="fr-FR" sz="1600" baseline="30000"/>
              <a:t>2</a:t>
            </a:r>
          </a:p>
          <a:p>
            <a:pPr>
              <a:spcBef>
                <a:spcPct val="50000"/>
              </a:spcBef>
            </a:pPr>
            <a:r>
              <a:rPr lang="el-GR" sz="1600">
                <a:cs typeface="Arial" pitchFamily="34" charset="0"/>
              </a:rPr>
              <a:t>σ</a:t>
            </a:r>
            <a:r>
              <a:rPr lang="en-US" sz="1600">
                <a:cs typeface="Arial" pitchFamily="34" charset="0"/>
              </a:rPr>
              <a:t>(B</a:t>
            </a:r>
            <a:r>
              <a:rPr lang="en-US" sz="1600" baseline="-25000">
                <a:cs typeface="Arial" pitchFamily="34" charset="0"/>
              </a:rPr>
              <a:t>d</a:t>
            </a:r>
            <a:r>
              <a:rPr lang="en-US" sz="1600">
                <a:cs typeface="Arial" pitchFamily="34" charset="0"/>
              </a:rPr>
              <a:t>) = (24.3</a:t>
            </a:r>
            <a:r>
              <a:rPr lang="fr-FR" sz="1600"/>
              <a:t>±0.2±1.0) MeV/c</a:t>
            </a:r>
            <a:r>
              <a:rPr lang="fr-FR" sz="1600" baseline="30000"/>
              <a:t>2</a:t>
            </a:r>
            <a:endParaRPr lang="el-GR" sz="1600" baseline="30000"/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304800" y="54864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Ø"/>
            </a:pPr>
            <a:r>
              <a:rPr lang="fr-FR" sz="1800"/>
              <a:t>The calculated resolutions  were checked up with the invariant mass shape of B</a:t>
            </a:r>
            <a:r>
              <a:rPr lang="fr-FR" sz="1800" baseline="-25000"/>
              <a:t>s</a:t>
            </a:r>
            <a:r>
              <a:rPr lang="fr-FR" sz="1800"/>
              <a:t> </a:t>
            </a:r>
            <a:r>
              <a:rPr lang="en-US" sz="1800"/>
              <a:t>→</a:t>
            </a:r>
            <a:r>
              <a:rPr lang="fr-FR" sz="1800"/>
              <a:t> K</a:t>
            </a:r>
            <a:r>
              <a:rPr lang="fr-FR" sz="1800" baseline="30000"/>
              <a:t>+</a:t>
            </a:r>
            <a:r>
              <a:rPr lang="fr-FR" sz="1800"/>
              <a:t>K</a:t>
            </a:r>
            <a:r>
              <a:rPr lang="fr-FR" sz="1800" baseline="30000"/>
              <a:t>-  </a:t>
            </a:r>
            <a:r>
              <a:rPr lang="fr-FR" sz="1800"/>
              <a:t>and</a:t>
            </a:r>
            <a:r>
              <a:rPr lang="fr-FR" sz="1800" baseline="30000"/>
              <a:t>   </a:t>
            </a:r>
            <a:r>
              <a:rPr lang="fr-FR" sz="1800"/>
              <a:t>B</a:t>
            </a:r>
            <a:r>
              <a:rPr lang="fr-FR" sz="1800" baseline="30000"/>
              <a:t>0</a:t>
            </a:r>
            <a:r>
              <a:rPr lang="fr-FR" sz="1800"/>
              <a:t> </a:t>
            </a:r>
            <a:r>
              <a:rPr lang="en-US" sz="1800"/>
              <a:t>→</a:t>
            </a:r>
            <a:r>
              <a:rPr lang="fr-FR" sz="1800"/>
              <a:t> K</a:t>
            </a:r>
            <a:r>
              <a:rPr lang="fr-FR" sz="1800" baseline="30000"/>
              <a:t>+</a:t>
            </a:r>
            <a:r>
              <a:rPr lang="el-GR" sz="1800">
                <a:cs typeface="Arial" pitchFamily="34" charset="0"/>
              </a:rPr>
              <a:t>π</a:t>
            </a:r>
            <a:r>
              <a:rPr lang="fr-FR" sz="1800" baseline="30000"/>
              <a:t>- </a:t>
            </a:r>
            <a:r>
              <a:rPr lang="fr-FR" sz="1800"/>
              <a:t>decays 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3124200" y="2057400"/>
            <a:ext cx="863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LHCb</a:t>
            </a:r>
          </a:p>
          <a:p>
            <a:pPr>
              <a:spcBef>
                <a:spcPct val="50000"/>
              </a:spcBef>
            </a:pPr>
            <a:r>
              <a:rPr lang="fr-FR" sz="1400" b="1"/>
              <a:t>300 pb</a:t>
            </a:r>
            <a:r>
              <a:rPr lang="fr-FR" sz="1400" b="1" baseline="30000"/>
              <a:t>-1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7086600" y="2057400"/>
            <a:ext cx="863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LHCb</a:t>
            </a:r>
          </a:p>
          <a:p>
            <a:pPr>
              <a:spcBef>
                <a:spcPct val="50000"/>
              </a:spcBef>
            </a:pPr>
            <a:r>
              <a:rPr lang="fr-FR" sz="1400" b="1"/>
              <a:t>300 pb</a:t>
            </a:r>
            <a:r>
              <a:rPr lang="fr-FR" sz="1400" b="1" baseline="30000"/>
              <a:t>-1</a:t>
            </a:r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>
            <a:off x="990600" y="2133600"/>
            <a:ext cx="18288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cs typeface="Arial" pitchFamily="34" charset="0"/>
              </a:rPr>
              <a:t>σ</a:t>
            </a:r>
            <a:r>
              <a:rPr lang="en-US" sz="1600">
                <a:cs typeface="Arial" pitchFamily="34" charset="0"/>
              </a:rPr>
              <a:t>(J/</a:t>
            </a:r>
            <a:r>
              <a:rPr lang="el-GR" sz="1600">
                <a:cs typeface="Arial" pitchFamily="34" charset="0"/>
              </a:rPr>
              <a:t>Ψ</a:t>
            </a:r>
            <a:r>
              <a:rPr lang="en-US" sz="1600">
                <a:cs typeface="Arial" pitchFamily="34" charset="0"/>
              </a:rPr>
              <a:t>) = 16</a:t>
            </a:r>
            <a:r>
              <a:rPr lang="fr-FR" sz="1600"/>
              <a:t> MeV/c</a:t>
            </a:r>
            <a:r>
              <a:rPr lang="fr-FR" sz="1600" baseline="30000"/>
              <a:t>2</a:t>
            </a:r>
          </a:p>
          <a:p>
            <a:pPr>
              <a:spcBef>
                <a:spcPct val="50000"/>
              </a:spcBef>
            </a:pPr>
            <a:endParaRPr lang="el-GR" sz="1600" baseline="30000"/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5029200" y="2133600"/>
            <a:ext cx="17526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cs typeface="Arial" pitchFamily="34" charset="0"/>
              </a:rPr>
              <a:t>σ</a:t>
            </a:r>
            <a:r>
              <a:rPr lang="en-US" sz="1600">
                <a:cs typeface="Arial" pitchFamily="34" charset="0"/>
              </a:rPr>
              <a:t>(Y) = 40 </a:t>
            </a:r>
            <a:r>
              <a:rPr lang="fr-FR" sz="1600"/>
              <a:t>MeV/c</a:t>
            </a:r>
            <a:r>
              <a:rPr lang="fr-FR" sz="1600" baseline="30000"/>
              <a:t>2</a:t>
            </a:r>
          </a:p>
          <a:p>
            <a:pPr>
              <a:spcBef>
                <a:spcPct val="50000"/>
              </a:spcBef>
            </a:pPr>
            <a:endParaRPr lang="el-GR" sz="1600" baseline="30000"/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762000" y="4648200"/>
            <a:ext cx="2290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As a result we have </a:t>
            </a:r>
            <a:r>
              <a:rPr lang="en-US" sz="1600"/>
              <a:t>: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57E9-818F-42A7-B852-58B1B66453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2133600" y="1524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Book Antiqua" pitchFamily="18" charset="0"/>
              </a:rPr>
              <a:t>Background </a:t>
            </a:r>
            <a:r>
              <a:rPr lang="en-US" sz="3200" dirty="0" smtClean="0">
                <a:solidFill>
                  <a:srgbClr val="800000"/>
                </a:solidFill>
                <a:latin typeface="Book Antiqua" pitchFamily="18" charset="0"/>
              </a:rPr>
              <a:t>estimates</a:t>
            </a:r>
            <a:endParaRPr lang="en-US" sz="3200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7696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800" dirty="0"/>
              <a:t>The </a:t>
            </a:r>
            <a:r>
              <a:rPr lang="fr-FR" sz="1800" dirty="0" err="1"/>
              <a:t>combinatorial</a:t>
            </a:r>
            <a:r>
              <a:rPr lang="fr-FR" sz="1800" dirty="0"/>
              <a:t> background </a:t>
            </a:r>
            <a:r>
              <a:rPr lang="fr-FR" sz="1800" dirty="0" err="1"/>
              <a:t>estimate</a:t>
            </a:r>
            <a:r>
              <a:rPr lang="fr-FR" sz="1800" dirty="0"/>
              <a:t> </a:t>
            </a:r>
            <a:r>
              <a:rPr lang="fr-FR" sz="1800" dirty="0" err="1"/>
              <a:t>was</a:t>
            </a:r>
            <a:r>
              <a:rPr lang="fr-FR" sz="1800" dirty="0"/>
              <a:t> </a:t>
            </a:r>
            <a:r>
              <a:rPr lang="fr-FR" sz="1800" dirty="0" err="1"/>
              <a:t>derived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a fit of the mass </a:t>
            </a:r>
            <a:r>
              <a:rPr lang="fr-FR" sz="1800" dirty="0" err="1"/>
              <a:t>sidebands</a:t>
            </a:r>
            <a:r>
              <a:rPr lang="fr-FR" sz="1800" dirty="0"/>
              <a:t> for  BDT </a:t>
            </a:r>
            <a:r>
              <a:rPr lang="fr-FR" sz="1800" dirty="0" err="1"/>
              <a:t>bins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</a:t>
            </a:r>
            <a:r>
              <a:rPr lang="fr-FR" sz="1800" dirty="0" err="1"/>
              <a:t>blind</a:t>
            </a:r>
            <a:r>
              <a:rPr lang="fr-FR" sz="1800" dirty="0"/>
              <a:t> signal </a:t>
            </a:r>
            <a:r>
              <a:rPr lang="fr-FR" sz="1800" dirty="0" err="1"/>
              <a:t>region</a:t>
            </a:r>
            <a:endParaRPr lang="fr-FR" sz="1800" dirty="0"/>
          </a:p>
          <a:p>
            <a:pPr>
              <a:buFont typeface="Wingdings" pitchFamily="2" charset="2"/>
              <a:buChar char="Ø"/>
            </a:pPr>
            <a:r>
              <a:rPr lang="fr-FR" sz="1800" dirty="0"/>
              <a:t>The </a:t>
            </a:r>
            <a:r>
              <a:rPr lang="fr-FR" sz="1800" dirty="0" err="1"/>
              <a:t>systematics</a:t>
            </a:r>
            <a:r>
              <a:rPr lang="fr-FR" sz="1800" dirty="0"/>
              <a:t> of the </a:t>
            </a:r>
            <a:r>
              <a:rPr lang="fr-FR" sz="1800" dirty="0" err="1"/>
              <a:t>backround</a:t>
            </a:r>
            <a:r>
              <a:rPr lang="fr-FR" sz="1800" dirty="0"/>
              <a:t> </a:t>
            </a:r>
            <a:r>
              <a:rPr lang="fr-FR" sz="1800" dirty="0" err="1"/>
              <a:t>prediction</a:t>
            </a:r>
            <a:r>
              <a:rPr lang="fr-FR" sz="1800" dirty="0"/>
              <a:t> </a:t>
            </a:r>
            <a:r>
              <a:rPr lang="fr-FR" sz="1800" dirty="0" err="1"/>
              <a:t>was</a:t>
            </a:r>
            <a:r>
              <a:rPr lang="fr-FR" sz="1800" dirty="0"/>
              <a:t> </a:t>
            </a:r>
            <a:r>
              <a:rPr lang="fr-FR" sz="1800" dirty="0" err="1"/>
              <a:t>studied</a:t>
            </a:r>
            <a:r>
              <a:rPr lang="fr-FR" sz="1800" dirty="0"/>
              <a:t> </a:t>
            </a:r>
            <a:r>
              <a:rPr lang="fr-FR" sz="1800" dirty="0" err="1"/>
              <a:t>using</a:t>
            </a:r>
            <a:r>
              <a:rPr lang="fr-FR" sz="1800" dirty="0"/>
              <a:t> the </a:t>
            </a:r>
            <a:r>
              <a:rPr lang="fr-FR" sz="1800" dirty="0" err="1"/>
              <a:t>exponential</a:t>
            </a:r>
            <a:r>
              <a:rPr lang="fr-FR" sz="1800" dirty="0"/>
              <a:t>, double </a:t>
            </a:r>
            <a:r>
              <a:rPr lang="fr-FR" sz="1800" dirty="0" err="1"/>
              <a:t>exponential</a:t>
            </a:r>
            <a:r>
              <a:rPr lang="fr-FR" sz="1800" dirty="0"/>
              <a:t>  and  </a:t>
            </a:r>
            <a:r>
              <a:rPr lang="fr-FR" sz="1800" dirty="0" err="1"/>
              <a:t>linear</a:t>
            </a:r>
            <a:r>
              <a:rPr lang="fr-FR" sz="1800" dirty="0"/>
              <a:t> </a:t>
            </a:r>
            <a:r>
              <a:rPr lang="fr-FR" sz="1800" dirty="0" err="1"/>
              <a:t>fitting</a:t>
            </a:r>
            <a:r>
              <a:rPr lang="fr-FR" sz="1800" dirty="0"/>
              <a:t>  </a:t>
            </a:r>
            <a:r>
              <a:rPr lang="fr-FR" sz="1800" dirty="0" err="1"/>
              <a:t>functions</a:t>
            </a:r>
            <a:r>
              <a:rPr lang="fr-FR" sz="1800" dirty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DE7AC-31A8-4CD7-9FE1-CB1E6CF65F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1"/>
            <a:ext cx="5505954" cy="394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  <a:latin typeface="Book Antiqua" pitchFamily="18" charset="0"/>
              </a:rPr>
              <a:t>B</a:t>
            </a:r>
            <a:r>
              <a:rPr lang="en-US" sz="2800" baseline="-25000" smtClean="0">
                <a:solidFill>
                  <a:srgbClr val="800000"/>
                </a:solidFill>
                <a:latin typeface="Book Antiqua" pitchFamily="18" charset="0"/>
              </a:rPr>
              <a:t>s </a:t>
            </a:r>
            <a:r>
              <a:rPr lang="en-US" sz="2800" smtClean="0">
                <a:solidFill>
                  <a:srgbClr val="800000"/>
                </a:solidFill>
                <a:latin typeface="Book Antiqua" pitchFamily="18" charset="0"/>
              </a:rPr>
              <a:t>Signal mass region  for BDT response bins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 dirty="0"/>
          </a:p>
        </p:txBody>
      </p:sp>
      <p:sp>
        <p:nvSpPr>
          <p:cNvPr id="18475" name="TextBox 11"/>
          <p:cNvSpPr txBox="1">
            <a:spLocks noChangeArrowheads="1"/>
          </p:cNvSpPr>
          <p:nvPr/>
        </p:nvSpPr>
        <p:spPr bwMode="auto">
          <a:xfrm>
            <a:off x="381000" y="7620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/>
              <a:t> As we can see  we have good enough agreement between expected background , Standard Model predictions and number of events observed in the signal region 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E1622-14FA-4530-A5FB-BB3FDF6914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5261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0" y="5257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black </a:t>
            </a:r>
            <a:r>
              <a:rPr lang="en-US" sz="1600" dirty="0" smtClean="0"/>
              <a:t>dots are </a:t>
            </a:r>
            <a:r>
              <a:rPr lang="en-US" sz="1600" dirty="0" smtClean="0"/>
              <a:t>data; </a:t>
            </a:r>
            <a:r>
              <a:rPr lang="en-US" sz="1600" dirty="0" smtClean="0"/>
              <a:t>the light grey </a:t>
            </a:r>
            <a:r>
              <a:rPr lang="en-US" sz="1600" dirty="0" smtClean="0"/>
              <a:t>shows the </a:t>
            </a:r>
            <a:r>
              <a:rPr lang="en-US" sz="1600" dirty="0" smtClean="0"/>
              <a:t>contribution of the </a:t>
            </a:r>
            <a:r>
              <a:rPr lang="en-US" sz="1600" dirty="0" smtClean="0"/>
              <a:t>combinatorial background;  the dark </a:t>
            </a:r>
            <a:r>
              <a:rPr lang="en-US" sz="1600" dirty="0" smtClean="0"/>
              <a:t>grey </a:t>
            </a:r>
            <a:r>
              <a:rPr lang="en-US" sz="1600" dirty="0" smtClean="0"/>
              <a:t> the contribution of SM  </a:t>
            </a:r>
            <a:r>
              <a:rPr lang="en-US" sz="1600" b="1" i="1" dirty="0" smtClean="0">
                <a:sym typeface="WP Greek Century"/>
              </a:rPr>
              <a:t>B</a:t>
            </a:r>
            <a:r>
              <a:rPr lang="en-US" sz="1600" b="1" i="1" baseline="-25000" dirty="0" smtClean="0">
                <a:sym typeface="WP Greek Century"/>
              </a:rPr>
              <a:t>s</a:t>
            </a:r>
            <a:r>
              <a:rPr lang="en-US" sz="1600" b="1" i="1" dirty="0" smtClean="0">
                <a:sym typeface="WP Greek Century"/>
              </a:rPr>
              <a:t>→2µ</a:t>
            </a:r>
            <a:r>
              <a:rPr lang="en-US" sz="1600" dirty="0" smtClean="0"/>
              <a:t>  </a:t>
            </a:r>
            <a:r>
              <a:rPr lang="en-US" sz="1600" dirty="0" smtClean="0"/>
              <a:t>events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en-US" sz="2400" dirty="0" smtClean="0">
                <a:solidFill>
                  <a:srgbClr val="800000"/>
                </a:solidFill>
                <a:latin typeface="Book Antiqua" pitchFamily="18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Book Antiqua" pitchFamily="18" charset="0"/>
              </a:rPr>
              <a:t> Expected combinatorial background events, expected peaking  and signal events (</a:t>
            </a:r>
            <a:r>
              <a:rPr lang="en-US" sz="2400" dirty="0" smtClean="0">
                <a:solidFill>
                  <a:srgbClr val="800000"/>
                </a:solidFill>
                <a:latin typeface="Book Antiqua" pitchFamily="18" charset="0"/>
              </a:rPr>
              <a:t>SM branching)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search window.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E9B2-A1B4-4FE8-AAE7-6357ABC6A6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32702"/>
            <a:ext cx="5334000" cy="53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800000"/>
                </a:solidFill>
                <a:latin typeface="Book Antiqua" pitchFamily="18" charset="0"/>
              </a:rPr>
              <a:t>Extraction of the limit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46405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1371600"/>
            <a:ext cx="47402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7315200" y="3276600"/>
            <a:ext cx="116363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mass window </a:t>
            </a:r>
          </a:p>
          <a:p>
            <a:r>
              <a:rPr lang="en-US" sz="1200" b="1"/>
              <a:t>M</a:t>
            </a:r>
            <a:r>
              <a:rPr lang="en-US" sz="1200" b="1" baseline="-25000"/>
              <a:t>Bs,d</a:t>
            </a:r>
            <a:r>
              <a:rPr lang="en-US" sz="1200" b="1"/>
              <a:t>± 60 MeV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533400" y="1143000"/>
            <a:ext cx="4057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BDT distribution for signal and background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5029200" y="1143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µµ mass – BDT response plane</a:t>
            </a: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990600" y="4572000"/>
            <a:ext cx="7772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/>
              <a:t> The CLs analysis was performed in 2D space 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 err="1">
                <a:solidFill>
                  <a:srgbClr val="C00000"/>
                </a:solidFill>
              </a:rPr>
              <a:t>dimuon</a:t>
            </a:r>
            <a:r>
              <a:rPr lang="en-US" sz="1800" i="1" dirty="0">
                <a:solidFill>
                  <a:srgbClr val="C00000"/>
                </a:solidFill>
              </a:rPr>
              <a:t> mass – BDT response) 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/>
              <a:t> For the  each observed event we calculated a probability to be compatible  with the Signal + Background hypothesis or only Background hypothesis  as a function of the branching ratio. Next we exclude the assumed branching ratio value at a  given confidence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B08FC-2C9A-44CD-B600-C96D1C2644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sz="2800" b="1" i="1" dirty="0" smtClean="0">
                <a:latin typeface="Book Antiqua" pitchFamily="18" charset="0"/>
              </a:rPr>
              <a:t>OUTLOOK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4800600"/>
          </a:xfrm>
        </p:spPr>
        <p:txBody>
          <a:bodyPr/>
          <a:lstStyle/>
          <a:p>
            <a:r>
              <a:rPr lang="en-US" sz="2400" dirty="0" smtClean="0"/>
              <a:t>Introduction. Recent B</a:t>
            </a:r>
            <a:r>
              <a:rPr lang="en-US" sz="2400" baseline="-25000" dirty="0" smtClean="0"/>
              <a:t>s,d </a:t>
            </a:r>
            <a:r>
              <a:rPr lang="en-US" sz="2400" dirty="0" smtClean="0">
                <a:sym typeface="Symbol" pitchFamily="18" charset="2"/>
              </a:rPr>
              <a:t> 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P Greek Century"/>
              </a:rPr>
              <a:t>µ</a:t>
            </a:r>
            <a:r>
              <a:rPr lang="en-US" sz="2400" dirty="0" smtClean="0"/>
              <a:t> results</a:t>
            </a:r>
          </a:p>
          <a:p>
            <a:r>
              <a:rPr lang="en-US" sz="2400" dirty="0" smtClean="0"/>
              <a:t>Physics motivation</a:t>
            </a:r>
          </a:p>
          <a:p>
            <a:r>
              <a:rPr lang="en-US" sz="2400" dirty="0" smtClean="0"/>
              <a:t>LHCB detector. Fast facts</a:t>
            </a:r>
          </a:p>
          <a:p>
            <a:r>
              <a:rPr lang="en-US" sz="2400" dirty="0" smtClean="0"/>
              <a:t>Main backgrounds</a:t>
            </a:r>
          </a:p>
          <a:p>
            <a:r>
              <a:rPr lang="en-US" sz="2400" dirty="0" smtClean="0"/>
              <a:t>Strategy of the analysis. List of BDT input parameters</a:t>
            </a:r>
          </a:p>
          <a:p>
            <a:r>
              <a:rPr lang="en-US" sz="2400" dirty="0" smtClean="0"/>
              <a:t>B</a:t>
            </a:r>
            <a:r>
              <a:rPr lang="en-US" sz="2400" baseline="-25000" dirty="0" smtClean="0"/>
              <a:t>s </a:t>
            </a:r>
            <a:r>
              <a:rPr lang="en-US" sz="2400" dirty="0" smtClean="0">
                <a:sym typeface="Symbol" pitchFamily="18" charset="2"/>
              </a:rPr>
              <a:t> 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P Greek Century"/>
              </a:rPr>
              <a:t>µ analysis </a:t>
            </a:r>
            <a:r>
              <a:rPr lang="en-US" sz="2400" dirty="0" smtClean="0">
                <a:sym typeface="WP Greek Century"/>
              </a:rPr>
              <a:t>jungle.  Normalization channels. BDT response and invariant mass resolution calibrations</a:t>
            </a:r>
          </a:p>
          <a:p>
            <a:r>
              <a:rPr lang="en-US" sz="2400" dirty="0" smtClean="0">
                <a:sym typeface="WP Greek Century"/>
              </a:rPr>
              <a:t>Background estimates </a:t>
            </a:r>
          </a:p>
          <a:p>
            <a:r>
              <a:rPr lang="en-US" sz="2400" dirty="0" smtClean="0">
                <a:sym typeface="WP Greek Century"/>
              </a:rPr>
              <a:t>Extraction of the limit. Results and future plans</a:t>
            </a:r>
          </a:p>
          <a:p>
            <a:r>
              <a:rPr lang="en-US" sz="2400" dirty="0" smtClean="0">
                <a:latin typeface="+mj-lt"/>
                <a:sym typeface="WP Greek Century"/>
              </a:rPr>
              <a:t>Progress in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B</a:t>
            </a:r>
            <a:r>
              <a:rPr lang="en-US" sz="2400" i="1" baseline="-25000" dirty="0" smtClean="0">
                <a:latin typeface="+mj-lt"/>
                <a:cs typeface="Times New Roman" pitchFamily="18" charset="0"/>
              </a:rPr>
              <a:t>s </a:t>
            </a:r>
            <a:r>
              <a:rPr lang="en-US" sz="2400" i="1" dirty="0" smtClean="0">
                <a:latin typeface="+mj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i="1" dirty="0" smtClean="0">
                <a:latin typeface="+mj-lt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400" i="1" dirty="0" smtClean="0"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baseline="30000" dirty="0" smtClean="0">
                <a:latin typeface="+mj-lt"/>
                <a:cs typeface="Times New Roman" pitchFamily="18" charset="0"/>
                <a:sym typeface="WP Greek Century" pitchFamily="2" charset="2"/>
              </a:rPr>
              <a:t>+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+mj-lt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400" i="1" baseline="30000" dirty="0" smtClean="0">
                <a:latin typeface="+mj-lt"/>
                <a:cs typeface="Times New Roman" pitchFamily="18" charset="0"/>
                <a:sym typeface="WP Greek Century" pitchFamily="2" charset="2"/>
              </a:rPr>
              <a:t>-</a:t>
            </a:r>
            <a:r>
              <a:rPr lang="en-US" sz="2400" i="1" dirty="0" smtClean="0">
                <a:latin typeface="+mj-lt"/>
                <a:cs typeface="Times New Roman" pitchFamily="18" charset="0"/>
                <a:sym typeface="WP Greek Century" pitchFamily="2" charset="2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  <a:sym typeface="WP Greek Century" pitchFamily="2" charset="2"/>
              </a:rPr>
              <a:t>search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during last 10 years</a:t>
            </a:r>
            <a:endParaRPr lang="en-US" sz="2400" dirty="0" smtClean="0">
              <a:latin typeface="+mj-lt"/>
              <a:sym typeface="WP Greek Century"/>
            </a:endParaRPr>
          </a:p>
          <a:p>
            <a:r>
              <a:rPr lang="en-US" sz="2400" dirty="0" smtClean="0">
                <a:sym typeface="WP Greek Century"/>
              </a:rPr>
              <a:t>Conclusions</a:t>
            </a:r>
            <a:endParaRPr lang="en-US" sz="2400" dirty="0" smtClean="0">
              <a:sym typeface="WP Greek Century"/>
            </a:endParaRP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None/>
            </a:pPr>
            <a:endParaRPr lang="en-US" sz="24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ACBBB-D8B8-4194-BCDC-79FC520FF3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LHCB </a:t>
            </a:r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upper limit with </a:t>
            </a:r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the 370 pb</a:t>
            </a:r>
            <a:r>
              <a:rPr lang="en-US" sz="2800" baseline="30000" dirty="0" smtClean="0">
                <a:solidFill>
                  <a:srgbClr val="800000"/>
                </a:solidFill>
                <a:latin typeface="Book Antiqua" pitchFamily="18" charset="0"/>
              </a:rPr>
              <a:t>-1</a:t>
            </a:r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 2011 </a:t>
            </a:r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066800" y="5410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Combination with 2010 data (37pb</a:t>
            </a:r>
            <a:r>
              <a:rPr lang="en-US" sz="1800" baseline="30000" dirty="0">
                <a:solidFill>
                  <a:srgbClr val="C00000"/>
                </a:solidFill>
              </a:rPr>
              <a:t>-1</a:t>
            </a:r>
            <a:r>
              <a:rPr lang="en-US" sz="1800" dirty="0">
                <a:solidFill>
                  <a:srgbClr val="C00000"/>
                </a:solidFill>
              </a:rPr>
              <a:t>),  </a:t>
            </a:r>
            <a:r>
              <a:rPr lang="en-US" sz="1800" b="1" i="1" dirty="0">
                <a:solidFill>
                  <a:srgbClr val="C00000"/>
                </a:solidFill>
                <a:sym typeface="WP Greek Century"/>
              </a:rPr>
              <a:t>Br &lt;  </a:t>
            </a:r>
            <a:r>
              <a:rPr lang="en-US" sz="1800" b="1" i="1" dirty="0" smtClean="0">
                <a:solidFill>
                  <a:srgbClr val="C00000"/>
                </a:solidFill>
                <a:sym typeface="WP Greek Century"/>
              </a:rPr>
              <a:t>1.4 </a:t>
            </a:r>
            <a:r>
              <a:rPr lang="en-US" sz="1800" b="1" i="1" dirty="0">
                <a:solidFill>
                  <a:srgbClr val="C00000"/>
                </a:solidFill>
                <a:sym typeface="WP Greek Century"/>
              </a:rPr>
              <a:t>x 10</a:t>
            </a:r>
            <a:r>
              <a:rPr lang="en-US" sz="1800" b="1" i="1" baseline="30000" dirty="0">
                <a:solidFill>
                  <a:srgbClr val="C00000"/>
                </a:solidFill>
                <a:sym typeface="WP Greek Century"/>
              </a:rPr>
              <a:t>-8 </a:t>
            </a:r>
            <a:r>
              <a:rPr lang="en-US" sz="1800" b="1" i="1" dirty="0">
                <a:solidFill>
                  <a:srgbClr val="C00000"/>
                </a:solidFill>
                <a:sym typeface="WP Greek Century"/>
              </a:rPr>
              <a:t> at 95 % CL</a:t>
            </a:r>
          </a:p>
          <a:p>
            <a:r>
              <a:rPr lang="en-US" sz="1800" i="1" dirty="0">
                <a:solidFill>
                  <a:srgbClr val="C00000"/>
                </a:solidFill>
                <a:sym typeface="WP Greek Century"/>
              </a:rPr>
              <a:t>Improvement with the  factor </a:t>
            </a:r>
            <a:r>
              <a:rPr lang="en-US" sz="1800" i="1" dirty="0" smtClean="0">
                <a:solidFill>
                  <a:srgbClr val="C00000"/>
                </a:solidFill>
                <a:sym typeface="WP Greek Century"/>
              </a:rPr>
              <a:t> </a:t>
            </a:r>
            <a:r>
              <a:rPr lang="en-US" sz="1800" i="1" dirty="0" smtClean="0">
                <a:solidFill>
                  <a:srgbClr val="C00000"/>
                </a:solidFill>
                <a:sym typeface="WP Greek Century"/>
              </a:rPr>
              <a:t>~4</a:t>
            </a:r>
            <a:r>
              <a:rPr lang="en-US" sz="1800" i="1" dirty="0" smtClean="0">
                <a:solidFill>
                  <a:srgbClr val="C00000"/>
                </a:solidFill>
                <a:sym typeface="WP Greek Century"/>
              </a:rPr>
              <a:t>  </a:t>
            </a:r>
            <a:r>
              <a:rPr lang="en-US" sz="1800" i="1" dirty="0">
                <a:solidFill>
                  <a:srgbClr val="C00000"/>
                </a:solidFill>
                <a:sym typeface="WP Greek Century"/>
              </a:rPr>
              <a:t>by comparison with </a:t>
            </a:r>
            <a:r>
              <a:rPr lang="en-US" sz="1800" i="1" dirty="0" smtClean="0">
                <a:solidFill>
                  <a:srgbClr val="C00000"/>
                </a:solidFill>
                <a:sym typeface="WP Greek Century"/>
              </a:rPr>
              <a:t> the 2010 </a:t>
            </a:r>
            <a:r>
              <a:rPr lang="en-US" sz="1800" i="1" dirty="0">
                <a:solidFill>
                  <a:srgbClr val="C00000"/>
                </a:solidFill>
                <a:sym typeface="WP Greek Century"/>
              </a:rPr>
              <a:t>data result!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04470-7B40-4AB2-98F2-C64B4EEDAD9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4038600" cy="12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3972339" cy="123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5800" y="3733800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smtClean="0">
                <a:sym typeface="WP Greek Century"/>
              </a:rPr>
              <a:t>Br(B</a:t>
            </a:r>
            <a:r>
              <a:rPr lang="en-US" sz="1800" b="1" i="1" baseline="-25000" dirty="0" smtClean="0">
                <a:sym typeface="WP Greek Century"/>
              </a:rPr>
              <a:t>s</a:t>
            </a:r>
            <a:r>
              <a:rPr lang="en-US" sz="1800" b="1" i="1" dirty="0" smtClean="0">
                <a:sym typeface="WP Greek Century"/>
              </a:rPr>
              <a:t>→</a:t>
            </a:r>
            <a:r>
              <a:rPr lang="en-US" sz="1800" b="1" i="1" dirty="0" smtClean="0">
                <a:sym typeface="WP Greek Century"/>
              </a:rPr>
              <a:t>2µ) upper limit with 370 pb</a:t>
            </a:r>
            <a:r>
              <a:rPr lang="en-US" sz="1800" b="1" i="1" baseline="30000" dirty="0" smtClean="0">
                <a:sym typeface="WP Greek Century"/>
              </a:rPr>
              <a:t>-1 </a:t>
            </a:r>
            <a:r>
              <a:rPr lang="en-US" sz="1800" b="1" i="1" dirty="0" smtClean="0">
                <a:sym typeface="WP Greek Century"/>
              </a:rPr>
              <a:t> 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876800" y="3733800"/>
            <a:ext cx="378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smtClean="0">
                <a:sym typeface="WP Greek Century"/>
              </a:rPr>
              <a:t>Br(B</a:t>
            </a:r>
            <a:r>
              <a:rPr lang="en-US" sz="1800" b="1" i="1" baseline="-25000" dirty="0" smtClean="0">
                <a:sym typeface="WP Greek Century"/>
              </a:rPr>
              <a:t>d</a:t>
            </a:r>
            <a:r>
              <a:rPr lang="en-US" sz="1800" b="1" i="1" dirty="0" smtClean="0">
                <a:sym typeface="WP Greek Century"/>
              </a:rPr>
              <a:t>→2µ) upper limit with 370 pb</a:t>
            </a:r>
            <a:r>
              <a:rPr lang="en-US" sz="1800" b="1" i="1" baseline="30000" dirty="0" smtClean="0">
                <a:sym typeface="WP Greek Century"/>
              </a:rPr>
              <a:t>-1 </a:t>
            </a:r>
            <a:r>
              <a:rPr lang="en-US" sz="1800" b="1" i="1" dirty="0" smtClean="0">
                <a:sym typeface="WP Greek Century"/>
              </a:rPr>
              <a:t> </a:t>
            </a:r>
            <a:endParaRPr lang="en-US" sz="18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674891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9200" y="10668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Results of  CLs analysis for</a:t>
            </a:r>
            <a:r>
              <a:rPr lang="en-US" sz="2000" b="1" i="1" dirty="0" smtClean="0">
                <a:sym typeface="WP Greek Century"/>
              </a:rPr>
              <a:t> B</a:t>
            </a:r>
            <a:r>
              <a:rPr lang="en-US" sz="2000" b="1" i="1" baseline="-25000" dirty="0" smtClean="0">
                <a:sym typeface="WP Greek Century"/>
              </a:rPr>
              <a:t>s</a:t>
            </a:r>
            <a:r>
              <a:rPr lang="en-US" sz="2000" b="1" i="1" dirty="0" smtClean="0">
                <a:sym typeface="WP Greek Century"/>
              </a:rPr>
              <a:t>→2µ and</a:t>
            </a:r>
            <a:r>
              <a:rPr lang="en-US" sz="2000" b="1" i="1" dirty="0" smtClean="0">
                <a:sym typeface="WP Greek Century"/>
              </a:rPr>
              <a:t> </a:t>
            </a:r>
            <a:r>
              <a:rPr lang="en-US" sz="2000" b="1" i="1" dirty="0" smtClean="0">
                <a:sym typeface="WP Greek Century"/>
              </a:rPr>
              <a:t>B</a:t>
            </a:r>
            <a:r>
              <a:rPr lang="en-US" sz="2000" b="1" i="1" baseline="-25000" dirty="0" smtClean="0">
                <a:sym typeface="WP Greek Century"/>
              </a:rPr>
              <a:t>d</a:t>
            </a:r>
            <a:r>
              <a:rPr lang="en-US" sz="2000" b="1" i="1" dirty="0" smtClean="0">
                <a:sym typeface="WP Greek Century"/>
              </a:rPr>
              <a:t>→2µ decays </a:t>
            </a:r>
            <a:r>
              <a:rPr lang="en-US" sz="2000" b="1" i="1" dirty="0" smtClean="0"/>
              <a:t>   </a:t>
            </a:r>
            <a:endParaRPr lang="en-US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</a:rPr>
              <a:t>Future </a:t>
            </a:r>
            <a:r>
              <a:rPr lang="en-US" sz="3200" dirty="0" smtClean="0">
                <a:solidFill>
                  <a:srgbClr val="800000"/>
                </a:solidFill>
              </a:rPr>
              <a:t>plans. 2012</a:t>
            </a:r>
            <a:r>
              <a:rPr lang="en-US" sz="3200" dirty="0" smtClean="0">
                <a:solidFill>
                  <a:srgbClr val="800000"/>
                </a:solidFill>
              </a:rPr>
              <a:t> year</a:t>
            </a:r>
            <a:endParaRPr 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81000" y="1219200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/>
              <a:t>Exclusion  curves for the  </a:t>
            </a:r>
            <a:r>
              <a:rPr lang="en-US" sz="1800" b="1" i="1" dirty="0"/>
              <a:t>B</a:t>
            </a:r>
            <a:r>
              <a:rPr lang="en-US" sz="1800" b="1" i="1" baseline="-25000" dirty="0"/>
              <a:t>s </a:t>
            </a:r>
            <a:r>
              <a:rPr lang="en-US" sz="1800" b="1" i="1" dirty="0">
                <a:sym typeface="Symbol" pitchFamily="18" charset="2"/>
              </a:rPr>
              <a:t> </a:t>
            </a:r>
            <a:r>
              <a:rPr lang="en-US" sz="1800" b="1" i="1" dirty="0">
                <a:sym typeface="WP Greek Century"/>
              </a:rPr>
              <a:t>µ</a:t>
            </a:r>
            <a:r>
              <a:rPr lang="en-US" sz="1800" b="1" i="1" dirty="0">
                <a:sym typeface="Symbol" pitchFamily="18" charset="2"/>
              </a:rPr>
              <a:t> </a:t>
            </a:r>
            <a:r>
              <a:rPr lang="en-US" sz="1800" b="1" i="1" baseline="30000" dirty="0">
                <a:sym typeface="WP Greek Century"/>
              </a:rPr>
              <a:t>+</a:t>
            </a:r>
            <a:r>
              <a:rPr lang="en-US" sz="1800" b="1" i="1" dirty="0"/>
              <a:t> </a:t>
            </a:r>
            <a:r>
              <a:rPr lang="en-US" sz="1800" b="1" i="1" dirty="0">
                <a:sym typeface="WP Greek Century"/>
              </a:rPr>
              <a:t>µ</a:t>
            </a:r>
            <a:r>
              <a:rPr lang="en-US" sz="1800" b="1" i="1" dirty="0"/>
              <a:t> </a:t>
            </a:r>
            <a:r>
              <a:rPr lang="en-US" sz="1800" b="1" i="1" baseline="30000" dirty="0">
                <a:sym typeface="WP Greek Century"/>
              </a:rPr>
              <a:t>-  </a:t>
            </a:r>
            <a:r>
              <a:rPr lang="en-US" sz="1800" b="1" dirty="0"/>
              <a:t>branching  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5562600" y="12954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/>
              <a:t>3 sigma evidence </a:t>
            </a:r>
            <a:r>
              <a:rPr lang="en-US" sz="1800" b="1" dirty="0" smtClean="0"/>
              <a:t> </a:t>
            </a:r>
            <a:r>
              <a:rPr lang="en-US" sz="1800" b="1" dirty="0"/>
              <a:t>curves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457200" y="4724400"/>
            <a:ext cx="838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/>
              <a:t>  We have a chance to exclude </a:t>
            </a:r>
            <a:r>
              <a:rPr lang="en-US" sz="1800" b="1" i="1" dirty="0"/>
              <a:t>B</a:t>
            </a:r>
            <a:r>
              <a:rPr lang="en-US" sz="1800" b="1" i="1" baseline="-25000" dirty="0"/>
              <a:t>s </a:t>
            </a:r>
            <a:r>
              <a:rPr lang="en-US" sz="1800" b="1" i="1" dirty="0">
                <a:sym typeface="Symbol" pitchFamily="18" charset="2"/>
              </a:rPr>
              <a:t> </a:t>
            </a:r>
            <a:r>
              <a:rPr lang="en-US" sz="1800" b="1" i="1" dirty="0">
                <a:sym typeface="WP Greek Century"/>
              </a:rPr>
              <a:t>µ</a:t>
            </a:r>
            <a:r>
              <a:rPr lang="en-US" sz="1800" b="1" i="1" dirty="0">
                <a:sym typeface="Symbol" pitchFamily="18" charset="2"/>
              </a:rPr>
              <a:t> </a:t>
            </a:r>
            <a:r>
              <a:rPr lang="en-US" sz="1800" b="1" i="1" baseline="30000" dirty="0">
                <a:sym typeface="WP Greek Century"/>
              </a:rPr>
              <a:t>+</a:t>
            </a:r>
            <a:r>
              <a:rPr lang="en-US" sz="1800" b="1" i="1" dirty="0"/>
              <a:t> </a:t>
            </a:r>
            <a:r>
              <a:rPr lang="en-US" sz="1800" b="1" i="1" dirty="0">
                <a:sym typeface="WP Greek Century"/>
              </a:rPr>
              <a:t>µ</a:t>
            </a:r>
            <a:r>
              <a:rPr lang="en-US" sz="1800" b="1" i="1" dirty="0"/>
              <a:t> </a:t>
            </a:r>
            <a:r>
              <a:rPr lang="en-US" sz="1800" b="1" i="1" baseline="30000" dirty="0">
                <a:sym typeface="WP Greek Century"/>
              </a:rPr>
              <a:t>-  </a:t>
            </a:r>
            <a:r>
              <a:rPr lang="en-US" sz="1800" dirty="0">
                <a:sym typeface="WP Greek Century"/>
              </a:rPr>
              <a:t>decay on the level  Br </a:t>
            </a:r>
            <a:r>
              <a:rPr lang="en-US" sz="1800" dirty="0" smtClean="0">
                <a:sym typeface="WP Greek Century"/>
              </a:rPr>
              <a:t>=5.5÷11 x 10</a:t>
            </a:r>
            <a:r>
              <a:rPr lang="en-US" sz="1800" baseline="30000" dirty="0" smtClean="0">
                <a:sym typeface="WP Greek Century"/>
              </a:rPr>
              <a:t>-9</a:t>
            </a:r>
            <a:r>
              <a:rPr lang="en-US" sz="1800" dirty="0" smtClean="0">
                <a:sym typeface="WP Greek Century"/>
              </a:rPr>
              <a:t>  </a:t>
            </a:r>
            <a:r>
              <a:rPr lang="en-US" sz="1800" dirty="0" smtClean="0">
                <a:sym typeface="WP Greek Century"/>
              </a:rPr>
              <a:t>at</a:t>
            </a:r>
            <a:r>
              <a:rPr lang="en-US" sz="1800" dirty="0" smtClean="0">
                <a:sym typeface="WP Greek Century"/>
              </a:rPr>
              <a:t> </a:t>
            </a:r>
            <a:r>
              <a:rPr lang="en-US" sz="1800" dirty="0" smtClean="0">
                <a:sym typeface="WP Greek Century"/>
              </a:rPr>
              <a:t>the</a:t>
            </a:r>
            <a:r>
              <a:rPr lang="en-US" sz="1800" dirty="0" smtClean="0">
                <a:sym typeface="WP Greek Century"/>
              </a:rPr>
              <a:t> </a:t>
            </a:r>
            <a:r>
              <a:rPr lang="en-US" sz="1800" dirty="0">
                <a:sym typeface="WP Greek Century"/>
              </a:rPr>
              <a:t>95%  CL  </a:t>
            </a:r>
            <a:r>
              <a:rPr lang="en-US" sz="1800" dirty="0" smtClean="0">
                <a:sym typeface="WP Greek Century"/>
              </a:rPr>
              <a:t>with</a:t>
            </a:r>
            <a:r>
              <a:rPr lang="en-US" sz="1800" dirty="0" smtClean="0">
                <a:sym typeface="WP Greek Century"/>
              </a:rPr>
              <a:t> the</a:t>
            </a:r>
            <a:r>
              <a:rPr lang="ru-RU" sz="1800" dirty="0" smtClean="0">
                <a:sym typeface="WP Greek Century"/>
              </a:rPr>
              <a:t> </a:t>
            </a:r>
            <a:r>
              <a:rPr lang="en-US" sz="1800" dirty="0" smtClean="0">
                <a:sym typeface="WP Greek Century"/>
              </a:rPr>
              <a:t>recorded </a:t>
            </a:r>
            <a:r>
              <a:rPr lang="en-US" sz="1800" dirty="0" smtClean="0">
                <a:sym typeface="WP Greek Century"/>
              </a:rPr>
              <a:t>integrated </a:t>
            </a:r>
            <a:r>
              <a:rPr lang="en-US" sz="1800" dirty="0">
                <a:sym typeface="WP Greek Century"/>
              </a:rPr>
              <a:t>luminosity  </a:t>
            </a:r>
            <a:r>
              <a:rPr lang="en-US" sz="1800" dirty="0" smtClean="0">
                <a:sym typeface="WP Greek Century"/>
              </a:rPr>
              <a:t>1.1 </a:t>
            </a:r>
            <a:r>
              <a:rPr lang="en-US" sz="1800" dirty="0">
                <a:sym typeface="WP Greek Century"/>
              </a:rPr>
              <a:t>fb</a:t>
            </a:r>
            <a:r>
              <a:rPr lang="en-US" sz="1800" baseline="30000" dirty="0">
                <a:sym typeface="WP Greek Century"/>
              </a:rPr>
              <a:t>-1</a:t>
            </a:r>
            <a:r>
              <a:rPr lang="en-US" sz="1800" dirty="0">
                <a:sym typeface="WP Greek Century"/>
              </a:rPr>
              <a:t> </a:t>
            </a:r>
            <a:r>
              <a:rPr lang="en-US" sz="1800" dirty="0" smtClean="0">
                <a:sym typeface="WP Greek Century"/>
              </a:rPr>
              <a:t> </a:t>
            </a:r>
            <a:endParaRPr lang="en-US" sz="1800" dirty="0">
              <a:sym typeface="WP Greek Century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ym typeface="WP Greek Century"/>
              </a:rPr>
              <a:t>.. or to provide  3 sigma evidence  for the Br = </a:t>
            </a:r>
            <a:r>
              <a:rPr lang="en-US" sz="1800" dirty="0" smtClean="0">
                <a:sym typeface="WP Greek Century"/>
              </a:rPr>
              <a:t>3.3</a:t>
            </a:r>
            <a:r>
              <a:rPr lang="en-US" sz="1800" dirty="0" smtClean="0">
                <a:sym typeface="WP Greek Century"/>
              </a:rPr>
              <a:t>÷8 x 10</a:t>
            </a:r>
            <a:r>
              <a:rPr lang="en-US" sz="1800" baseline="30000" dirty="0" smtClean="0">
                <a:sym typeface="WP Greek Century"/>
              </a:rPr>
              <a:t>-9  </a:t>
            </a:r>
            <a:r>
              <a:rPr lang="en-US" sz="1800" dirty="0" smtClean="0">
                <a:sym typeface="WP Greek Century"/>
              </a:rPr>
              <a:t>(3.3 x 10</a:t>
            </a:r>
            <a:r>
              <a:rPr lang="en-US" sz="1800" baseline="30000" dirty="0" smtClean="0">
                <a:sym typeface="WP Greek Century"/>
              </a:rPr>
              <a:t>-9 </a:t>
            </a:r>
            <a:r>
              <a:rPr lang="en-US" sz="1800" dirty="0" smtClean="0">
                <a:sym typeface="WP Greek Century"/>
              </a:rPr>
              <a:t>SM level!)</a:t>
            </a:r>
            <a:endParaRPr lang="en-US" sz="18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61188-A3B1-45F3-9782-B1F2F09993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9" name="Picture 18" descr="ExclusionS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" y="1828800"/>
            <a:ext cx="3905404" cy="2667000"/>
          </a:xfrm>
          <a:prstGeom prst="rect">
            <a:avLst/>
          </a:prstGeom>
        </p:spPr>
      </p:pic>
      <p:pic>
        <p:nvPicPr>
          <p:cNvPr id="21" name="Picture 20" descr="3s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03860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</a:rPr>
              <a:t>Tevatron and LHC progress in </a:t>
            </a:r>
            <a:r>
              <a:rPr lang="en-US" sz="32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r>
              <a:rPr lang="en-US" sz="3200" i="1" baseline="-25000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</a:rPr>
              <a:t>s </a:t>
            </a:r>
            <a:r>
              <a:rPr lang="en-US" sz="32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2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32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i="1" baseline="30000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  <a:sym typeface="WP Greek Century" pitchFamily="2" charset="2"/>
              </a:rPr>
              <a:t>+</a:t>
            </a:r>
            <a:r>
              <a:rPr lang="en-US" sz="32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3200" i="1" baseline="30000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  <a:sym typeface="WP Greek Century" pitchFamily="2" charset="2"/>
              </a:rPr>
              <a:t>-</a:t>
            </a:r>
            <a:r>
              <a:rPr lang="en-US" sz="32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  <a:sym typeface="WP Greek Century" pitchFamily="2" charset="2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  <a:sym typeface="WP Greek Century" pitchFamily="2" charset="2"/>
              </a:rPr>
              <a:t>search</a:t>
            </a:r>
            <a:r>
              <a:rPr lang="en-US" sz="3200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8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E9B2-A1B4-4FE8-AAE7-6357ABC6A6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254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514600" y="4495800"/>
            <a:ext cx="5105400" cy="0"/>
          </a:xfrm>
          <a:prstGeom prst="line">
            <a:avLst/>
          </a:prstGeom>
          <a:ln w="476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3000" y="2438400"/>
            <a:ext cx="0" cy="2057400"/>
          </a:xfrm>
          <a:prstGeom prst="straightConnector1">
            <a:avLst/>
          </a:prstGeom>
          <a:ln w="41275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400" y="3352800"/>
            <a:ext cx="2712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~ 200 times for 10 years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4958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LHCB + CMS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4600" y="4038600"/>
            <a:ext cx="51054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3962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CDF+D0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Book Antiqua" pitchFamily="18" charset="0"/>
              </a:rPr>
              <a:t>Conclusions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686800" cy="3810000"/>
          </a:xfrm>
        </p:spPr>
        <p:txBody>
          <a:bodyPr rtlCol="0"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400" dirty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LHCb with the integrated luminosity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370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provided the upper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limits    -      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Br (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+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)&lt;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1.4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x 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-8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at 95 % CL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and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Br(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+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)&lt;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3.2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x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-9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at 95 % CL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LHCB-CMS co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mbined result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Br(B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+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&lt;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1.1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x 10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-8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 at 95 %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CL (CMS result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Br(B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&lt;  1.8 x 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-8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(95 % CL)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Excess of the B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events reported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-ex/1107.2304)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not confirmed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LHCb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plans: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reach the sensitivity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Br(B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8 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-9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(95 %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CL) with the existing integral luminosity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L = 1.1 fb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-1</a:t>
            </a:r>
            <a:endParaRPr lang="en-US" sz="2000" b="1" i="1" baseline="30000" dirty="0" smtClean="0">
              <a:latin typeface="Times New Roman" pitchFamily="18" charset="0"/>
              <a:cs typeface="Times New Roman" pitchFamily="18" charset="0"/>
              <a:sym typeface="WP Greek Century" pitchFamily="2" charset="2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hope to get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evidence  or better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P Greek Century" pitchFamily="2" charset="2"/>
              </a:rPr>
              <a:t>µ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 signal with the additional  integrated luminosity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  = 1.5 fb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next  2012 year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400" b="1" dirty="0">
              <a:solidFill>
                <a:srgbClr val="000099"/>
              </a:solidFill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400" b="1" dirty="0">
              <a:solidFill>
                <a:srgbClr val="000099"/>
              </a:solidFill>
              <a:sym typeface="WP Greek Century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0480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747F7-7ABF-47F5-837C-3DBF62C4FE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 descr="christmas_clipart_0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5101"/>
            <a:ext cx="1447800" cy="1812899"/>
          </a:xfrm>
          <a:prstGeom prst="rect">
            <a:avLst/>
          </a:prstGeom>
        </p:spPr>
      </p:pic>
      <p:pic>
        <p:nvPicPr>
          <p:cNvPr id="9" name="Picture 8" descr="ded_moro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5084347"/>
            <a:ext cx="1219200" cy="1773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5257800"/>
            <a:ext cx="671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 наступающим Новым Годом</a:t>
            </a:r>
            <a:r>
              <a:rPr lang="en-US" sz="3600" b="1" i="1" dirty="0" smtClean="0">
                <a:solidFill>
                  <a:srgbClr val="C00000"/>
                </a:solidFill>
              </a:rPr>
              <a:t>!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343400"/>
            <a:ext cx="8534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900" i="1" dirty="0" smtClean="0"/>
              <a:t>  </a:t>
            </a:r>
            <a:r>
              <a:rPr lang="en-US" sz="1900" b="1" i="1" dirty="0" smtClean="0"/>
              <a:t>PNPI participation: </a:t>
            </a:r>
            <a:r>
              <a:rPr lang="en-US" sz="1900" b="1" i="1" dirty="0" smtClean="0">
                <a:solidFill>
                  <a:schemeClr val="accent2"/>
                </a:solidFill>
              </a:rPr>
              <a:t>w</a:t>
            </a:r>
            <a:r>
              <a:rPr lang="en-US" sz="1900" b="1" i="1" dirty="0" smtClean="0">
                <a:solidFill>
                  <a:schemeClr val="accent2"/>
                </a:solidFill>
              </a:rPr>
              <a:t>e are in primary authors in two last LHCb </a:t>
            </a:r>
            <a:r>
              <a:rPr lang="en-US" sz="1900" b="1" i="1" dirty="0" smtClean="0">
                <a:solidFill>
                  <a:schemeClr val="accent2"/>
                </a:solidFill>
              </a:rPr>
              <a:t>B</a:t>
            </a:r>
            <a:r>
              <a:rPr lang="en-US" sz="1900" b="1" i="1" baseline="-25000" dirty="0" smtClean="0">
                <a:solidFill>
                  <a:schemeClr val="accent2"/>
                </a:solidFill>
              </a:rPr>
              <a:t>s </a:t>
            </a:r>
            <a:r>
              <a:rPr lang="en-US" sz="1900" b="1" i="1" dirty="0" smtClean="0">
                <a:solidFill>
                  <a:schemeClr val="accent2"/>
                </a:solidFill>
                <a:sym typeface="Symbol" pitchFamily="18" charset="2"/>
              </a:rPr>
              <a:t> </a:t>
            </a:r>
            <a:r>
              <a:rPr lang="en-US" sz="1900" b="1" i="1" dirty="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1900" b="1" i="1" dirty="0" smtClean="0">
                <a:solidFill>
                  <a:schemeClr val="accent2"/>
                </a:solidFill>
                <a:sym typeface="WP Greek Century" pitchFamily="2" charset="2"/>
              </a:rPr>
              <a:t>µ</a:t>
            </a:r>
            <a:r>
              <a:rPr lang="en-US" sz="1900" b="1" i="1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1900" b="1" i="1" baseline="30000" dirty="0" smtClean="0">
                <a:solidFill>
                  <a:schemeClr val="accent2"/>
                </a:solidFill>
                <a:sym typeface="WP Greek Century" pitchFamily="2" charset="2"/>
              </a:rPr>
              <a:t> </a:t>
            </a:r>
            <a:r>
              <a:rPr lang="en-US" sz="1900" b="1" i="1" dirty="0" smtClean="0">
                <a:solidFill>
                  <a:schemeClr val="accent2"/>
                </a:solidFill>
              </a:rPr>
              <a:t>papers: </a:t>
            </a:r>
            <a:r>
              <a:rPr lang="fr-FR" sz="1800" b="1" dirty="0" smtClean="0"/>
              <a:t>     hep-ex/1103.2465, </a:t>
            </a:r>
            <a:r>
              <a:rPr lang="en-US" sz="1800" b="1" dirty="0" smtClean="0"/>
              <a:t>  arXiv:1112.1600v2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7137C-5578-4FCB-BD2E-D85AD6A416B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1219200"/>
          </a:xfrm>
        </p:spPr>
        <p:txBody>
          <a:bodyPr/>
          <a:lstStyle/>
          <a:p>
            <a:pPr eaLnBrk="1" hangingPunct="1">
              <a:buNone/>
            </a:pPr>
            <a:r>
              <a:rPr lang="en-US" sz="4400" dirty="0" smtClean="0">
                <a:solidFill>
                  <a:srgbClr val="800000"/>
                </a:solidFill>
                <a:latin typeface="Book Antiqua" pitchFamily="18" charset="0"/>
              </a:rPr>
              <a:t>              </a:t>
            </a:r>
            <a:r>
              <a:rPr lang="en-US" sz="4800" dirty="0" smtClean="0">
                <a:solidFill>
                  <a:srgbClr val="800000"/>
                </a:solidFill>
                <a:latin typeface="Book Antiqua" pitchFamily="18" charset="0"/>
              </a:rPr>
              <a:t>Backup slides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838200"/>
          </a:xfrm>
        </p:spPr>
        <p:txBody>
          <a:bodyPr/>
          <a:lstStyle/>
          <a:p>
            <a:r>
              <a:rPr lang="en-US" sz="2800" dirty="0" smtClean="0">
                <a:latin typeface="Book Antiqua" pitchFamily="18" charset="0"/>
              </a:rPr>
              <a:t>Search for NP in </a:t>
            </a:r>
            <a:r>
              <a:rPr lang="en-US" sz="2800" dirty="0" err="1" smtClean="0">
                <a:latin typeface="Book Antiqua" pitchFamily="18" charset="0"/>
              </a:rPr>
              <a:t>Bd</a:t>
            </a:r>
            <a:r>
              <a:rPr lang="el-GR" sz="2800" dirty="0" smtClean="0">
                <a:latin typeface="Book Antiqua" pitchFamily="18" charset="0"/>
              </a:rPr>
              <a:t>→</a:t>
            </a:r>
            <a:r>
              <a:rPr lang="en-US" sz="2800" dirty="0" smtClean="0">
                <a:latin typeface="Book Antiqua" pitchFamily="18" charset="0"/>
              </a:rPr>
              <a:t>K*</a:t>
            </a:r>
            <a:r>
              <a:rPr lang="en-US" sz="2800" dirty="0" err="1" smtClean="0">
                <a:latin typeface="Book Antiqua" pitchFamily="18" charset="0"/>
              </a:rPr>
              <a:t>μ+μ</a:t>
            </a:r>
            <a:r>
              <a:rPr lang="en-US" sz="2800" dirty="0" smtClean="0">
                <a:latin typeface="Book Antiqua" pitchFamily="18" charset="0"/>
              </a:rPr>
              <a:t>-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E9B2-A1B4-4FE8-AAE7-6357ABC6A6A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81629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267200"/>
            <a:ext cx="5200650" cy="128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0"/>
            <a:ext cx="47434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81000" y="54864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Forward-backward asymmetry A</a:t>
            </a:r>
            <a:r>
              <a:rPr lang="en-US" sz="2000" baseline="-25000" dirty="0" smtClean="0"/>
              <a:t>FB</a:t>
            </a:r>
            <a:r>
              <a:rPr lang="en-US" sz="2000" dirty="0" smtClean="0"/>
              <a:t> of lepton system as a function of lepton invariant mass (q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is sensitive to the helicity structure of New Physics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9144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rare decay B0→ K0μ+μ− is a b →s, </a:t>
            </a:r>
            <a:r>
              <a:rPr lang="en-US" sz="2000" dirty="0" err="1" smtClean="0"/>
              <a:t>flavour</a:t>
            </a:r>
            <a:r>
              <a:rPr lang="en-US" sz="2000" dirty="0" smtClean="0"/>
              <a:t> changing neutral current decay,  mediated by electroweak box and penguin diagrams in the SM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New particles (beyond the SM )can enter in competing loop-order diagrams resulting  in large deviations from SM predictions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E9B2-A1B4-4FE8-AAE7-6357ABC6A6A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23281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CDF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B-factories show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possible disagreement with SM 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q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000" y="457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Search for NP 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Bd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→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K*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μ+μ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600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Despite Standard model predictions experiments demonstrate positive magnitudes for the  A</a:t>
            </a:r>
            <a:r>
              <a:rPr lang="en-US" sz="2000" baseline="-25000" dirty="0" smtClean="0"/>
              <a:t>FB </a:t>
            </a:r>
            <a:r>
              <a:rPr lang="en-US" sz="2000" dirty="0" smtClean="0"/>
              <a:t>in the region  0&lt; q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&lt; 4 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/c</a:t>
            </a:r>
            <a:r>
              <a:rPr lang="en-US" sz="2000" baseline="30000" dirty="0" smtClean="0"/>
              <a:t>4</a:t>
            </a:r>
            <a:endParaRPr lang="en-US" sz="2000" baseline="300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E9B2-A1B4-4FE8-AAE7-6357ABC6A6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886200" cy="26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3810000" cy="261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7800"/>
            <a:ext cx="807720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Events selection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using Boosted Decision Tree from sample of 309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b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143000"/>
            <a:ext cx="5404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Veto decays in J/Ψ and Ψ(2S) resonance regions</a:t>
            </a:r>
            <a:endParaRPr lang="fr-FR" sz="2000" dirty="0" smtClean="0"/>
          </a:p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34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Search for NP 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Bd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→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K*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μ+μ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E9B2-A1B4-4FE8-AAE7-6357ABC6A6A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5334000" cy="362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4800" y="4876800"/>
            <a:ext cx="8569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Data are consistent with the SM predictions at present sensitivity and indicate for the first time that the asymmetry is changing sign as predicted by the </a:t>
            </a:r>
            <a:r>
              <a:rPr lang="en-US" sz="2000" dirty="0" smtClean="0"/>
              <a:t>SM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LHCb result based on 309 pb-1 and 300 candidates</a:t>
            </a:r>
            <a:endParaRPr lang="fr-FR" sz="20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257800" y="1219200"/>
            <a:ext cx="3467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C. </a:t>
            </a:r>
            <a:r>
              <a:rPr lang="en-US" sz="1600" dirty="0" err="1"/>
              <a:t>Bobeth</a:t>
            </a:r>
            <a:r>
              <a:rPr lang="en-US" sz="1600" dirty="0"/>
              <a:t> et al. [arXiv:1105.0376v2]</a:t>
            </a:r>
            <a:endParaRPr lang="fr-FR" sz="16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819400" y="3581400"/>
            <a:ext cx="2035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LHCb-CONF-2011-03</a:t>
            </a:r>
            <a:r>
              <a:rPr lang="en-US" sz="1400" dirty="0"/>
              <a:t>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34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Search for NP 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Bd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→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K*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μ+μ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E9B2-A1B4-4FE8-AAE7-6357ABC6A6A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276850" cy="384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304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Search for NP 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Bd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→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K*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μ+μ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15962"/>
          </a:xfrm>
        </p:spPr>
        <p:txBody>
          <a:bodyPr/>
          <a:lstStyle/>
          <a:p>
            <a:r>
              <a:rPr lang="en-US" sz="2800" dirty="0" smtClean="0">
                <a:latin typeface="Book Antiqua" pitchFamily="18" charset="0"/>
              </a:rPr>
              <a:t>Introduction. B mesons penguin diagram decays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324600" cy="2209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 forbids flavor-changing neutral currents (FCNC)  diagrams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FCNC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 introduced by penguin one loop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diagrams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B-meson decays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realized only via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penquin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diagram decay, these decays can be sensitive to the new physics </a:t>
            </a:r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7137C-5578-4FCB-BD2E-D85AD6A416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 descr="penguin_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600200"/>
            <a:ext cx="1828800" cy="2114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44958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Decay examples: </a:t>
            </a:r>
            <a:r>
              <a:rPr lang="en-US" sz="2000" dirty="0" smtClean="0"/>
              <a:t>Bs→2µ</a:t>
            </a:r>
            <a:r>
              <a:rPr lang="en-US" sz="2000" dirty="0" smtClean="0"/>
              <a:t>, </a:t>
            </a:r>
            <a:r>
              <a:rPr lang="en-US" sz="2000" dirty="0" err="1" smtClean="0"/>
              <a:t>Bd</a:t>
            </a:r>
            <a:r>
              <a:rPr lang="el-GR" sz="2000" dirty="0" smtClean="0"/>
              <a:t>→</a:t>
            </a:r>
            <a:r>
              <a:rPr lang="en-US" sz="2000" dirty="0" smtClean="0"/>
              <a:t>K*</a:t>
            </a:r>
            <a:r>
              <a:rPr lang="en-US" sz="2000" dirty="0" err="1" smtClean="0"/>
              <a:t>μ+μ</a:t>
            </a:r>
            <a:r>
              <a:rPr lang="en-US" sz="2000" dirty="0" smtClean="0"/>
              <a:t>-, </a:t>
            </a:r>
            <a:r>
              <a:rPr lang="en-US" sz="2000" dirty="0" err="1" smtClean="0"/>
              <a:t>Bd→K</a:t>
            </a:r>
            <a:r>
              <a:rPr lang="en-US" sz="2000" dirty="0" smtClean="0"/>
              <a:t>*</a:t>
            </a:r>
            <a:r>
              <a:rPr lang="el-GR" sz="2000" dirty="0" smtClean="0"/>
              <a:t>γ</a:t>
            </a:r>
            <a:r>
              <a:rPr lang="en-US" sz="2000" dirty="0" smtClean="0"/>
              <a:t>, Bs→</a:t>
            </a:r>
            <a:r>
              <a:rPr lang="el-GR" sz="2000" dirty="0" smtClean="0"/>
              <a:t>φγ</a:t>
            </a:r>
            <a:r>
              <a:rPr lang="en-US" sz="2000" dirty="0" smtClean="0"/>
              <a:t>, etc.    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876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..and many of them now can be studied at LHCB detector</a:t>
            </a:r>
            <a:endParaRPr lang="en-US" i="1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30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CP violation </a:t>
            </a:r>
            <a:r>
              <a:rPr lang="en-US" smtClean="0">
                <a:latin typeface="Times New Roman" charset="0"/>
              </a:rPr>
              <a:t>in Charm 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05273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3933056"/>
            <a:ext cx="5852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CERN seminar yesterday, paper submitted to PRL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4"/>
              </a:rPr>
              <a:t>http://arxiv.org/abs/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1112.0938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124744"/>
            <a:ext cx="8712968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CP</a:t>
            </a:r>
            <a:r>
              <a:rPr lang="en-US" dirty="0">
                <a:solidFill>
                  <a:srgbClr val="000000"/>
                </a:solidFill>
              </a:rPr>
              <a:t>-violating asymmetries in charm provide a unique probe of physics beyond the Standard Model (SM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•  SM charm physics is (almost) CP conserving</a:t>
            </a:r>
          </a:p>
          <a:p>
            <a:r>
              <a:rPr lang="en-US" dirty="0">
                <a:solidFill>
                  <a:srgbClr val="000000"/>
                </a:solidFill>
              </a:rPr>
              <a:t>•  </a:t>
            </a:r>
            <a:r>
              <a:rPr lang="en-US" dirty="0" smtClean="0">
                <a:solidFill>
                  <a:srgbClr val="000000"/>
                </a:solidFill>
              </a:rPr>
              <a:t>New Physics </a:t>
            </a:r>
            <a:r>
              <a:rPr lang="en-US" dirty="0">
                <a:solidFill>
                  <a:srgbClr val="000000"/>
                </a:solidFill>
              </a:rPr>
              <a:t>can enhance CP-violating </a:t>
            </a:r>
            <a:r>
              <a:rPr lang="en-US" dirty="0" smtClean="0">
                <a:solidFill>
                  <a:srgbClr val="000000"/>
                </a:solidFill>
              </a:rPr>
              <a:t>observables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CP violation in charm not observed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33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061"/>
    </mc:Choice>
    <mc:Fallback>
      <p:transition spd="slow" advTm="3706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31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CP violation </a:t>
            </a:r>
            <a:r>
              <a:rPr lang="en-US" smtClean="0">
                <a:latin typeface="Times New Roman" charset="0"/>
              </a:rPr>
              <a:t>in Charm 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179317" y="180531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276872"/>
            <a:ext cx="5832000" cy="528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996952"/>
            <a:ext cx="4464000" cy="806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7529" y="980728"/>
            <a:ext cx="2668306" cy="76944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 </a:t>
            </a:r>
            <a:r>
              <a:rPr lang="en-US" dirty="0" err="1" smtClean="0">
                <a:solidFill>
                  <a:srgbClr val="000000"/>
                </a:solidFill>
              </a:rPr>
              <a:t>flavour</a:t>
            </a:r>
            <a:r>
              <a:rPr lang="en-US" dirty="0" smtClean="0">
                <a:solidFill>
                  <a:srgbClr val="000000"/>
                </a:solidFill>
              </a:rPr>
              <a:t> tagged with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slow pion from D*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1916832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Production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8" y="1916832"/>
            <a:ext cx="10468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Physics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984" y="1916832"/>
            <a:ext cx="11558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Detector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077072"/>
            <a:ext cx="3960000" cy="2727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036287"/>
            <a:ext cx="3960000" cy="2793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2924944"/>
            <a:ext cx="2078839" cy="1015663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 kHz of trigger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</a:t>
            </a:r>
            <a:r>
              <a:rPr lang="en-US" sz="2000" dirty="0" smtClean="0">
                <a:solidFill>
                  <a:srgbClr val="000000"/>
                </a:solidFill>
              </a:rPr>
              <a:t>andwidth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llocated to charm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437112"/>
            <a:ext cx="972000" cy="169714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052736"/>
            <a:ext cx="4644000" cy="687312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363" y="4437111"/>
            <a:ext cx="972000" cy="147412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20" name="TextBox 19"/>
          <p:cNvSpPr txBox="1"/>
          <p:nvPr/>
        </p:nvSpPr>
        <p:spPr>
          <a:xfrm>
            <a:off x="33313" y="5775325"/>
            <a:ext cx="1422973" cy="76944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1.4 million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candidates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45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6344"/>
    </mc:Choice>
    <mc:Fallback>
      <p:transition spd="slow" advTm="10634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2204864"/>
            <a:ext cx="4680000" cy="332964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32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CP violation </a:t>
            </a:r>
            <a:r>
              <a:rPr lang="en-US" smtClean="0">
                <a:latin typeface="Times New Roman" charset="0"/>
              </a:rPr>
              <a:t>in Charm 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661248"/>
            <a:ext cx="7964772" cy="43088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Result stable over time 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ifferent magnet polarities and changing cuts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268760"/>
            <a:ext cx="3743999" cy="457600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7" name="TextBox 6"/>
          <p:cNvSpPr txBox="1"/>
          <p:nvPr/>
        </p:nvSpPr>
        <p:spPr>
          <a:xfrm>
            <a:off x="4788024" y="1196752"/>
            <a:ext cx="3155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First 3.5σ evidence for CP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violation in charm sector!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708920"/>
            <a:ext cx="4218222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Analysis based on 60 %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of collected data. Update 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full dataset for Winter Conferences.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 addition parallel measurement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possible using semi-</a:t>
            </a:r>
            <a:r>
              <a:rPr lang="en-US" dirty="0" err="1" smtClean="0">
                <a:solidFill>
                  <a:srgbClr val="000000"/>
                </a:solidFill>
              </a:rPr>
              <a:t>leptonic</a:t>
            </a:r>
            <a:r>
              <a:rPr lang="en-US" dirty="0" smtClean="0">
                <a:solidFill>
                  <a:srgbClr val="000000"/>
                </a:solidFill>
              </a:rPr>
              <a:t> B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decays to tag D </a:t>
            </a:r>
            <a:r>
              <a:rPr lang="en-US" dirty="0" err="1" smtClean="0">
                <a:solidFill>
                  <a:srgbClr val="000000"/>
                </a:solidFill>
              </a:rPr>
              <a:t>flavour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85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080"/>
    </mc:Choice>
    <mc:Fallback>
      <p:transition spd="slow" advTm="5608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33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CP violation </a:t>
            </a:r>
            <a:r>
              <a:rPr lang="en-US" smtClean="0">
                <a:latin typeface="Times New Roman" charset="0"/>
              </a:rPr>
              <a:t>in Charm 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05273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5400000" cy="3356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340768"/>
            <a:ext cx="3563999" cy="715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4088" y="2420888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Measure essentially direct CP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509120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Result attracting theoretical interest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Before LHCb result consensus measurement at this level signified NP (</a:t>
            </a:r>
            <a:r>
              <a:rPr lang="da-DK" dirty="0" err="1">
                <a:solidFill>
                  <a:srgbClr val="000000"/>
                </a:solidFill>
              </a:rPr>
              <a:t>Phys</a:t>
            </a:r>
            <a:r>
              <a:rPr lang="da-DK" dirty="0">
                <a:solidFill>
                  <a:srgbClr val="000000"/>
                </a:solidFill>
              </a:rPr>
              <a:t> Rev D75 (2007) 036008]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Conclusion now being revisited (</a:t>
            </a:r>
            <a:r>
              <a:rPr lang="en-US" dirty="0" err="1" smtClean="0">
                <a:solidFill>
                  <a:srgbClr val="000000"/>
                </a:solidFill>
              </a:rPr>
              <a:t>e.g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arXiv:1111.5000 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356992"/>
            <a:ext cx="3099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2010 LHCb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study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of indirect CP violation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[LHCb-CONF-2011-046]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995936" y="3717032"/>
            <a:ext cx="15121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74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080"/>
    </mc:Choice>
    <mc:Fallback>
      <p:transition spd="slow" advTm="560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Introduction.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WP Greek Century"/>
              </a:rPr>
              <a:t>µ decay. </a:t>
            </a:r>
            <a:r>
              <a:rPr lang="en-US" sz="2800" dirty="0" smtClean="0">
                <a:solidFill>
                  <a:srgbClr val="800000"/>
                </a:solidFill>
                <a:latin typeface="Book Antiqua" pitchFamily="18" charset="0"/>
              </a:rPr>
              <a:t>Existing upper limits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8392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baseline="30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Observed upper limits  at  the Tevatron  and LHC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before summer 2011</a:t>
            </a:r>
            <a:r>
              <a:rPr lang="en-US" sz="1800" dirty="0" smtClean="0"/>
              <a:t>:   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CDF observed  limit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 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3.7 fb</a:t>
            </a:r>
            <a:r>
              <a:rPr lang="en-US" sz="18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Br 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WP Greek Century"/>
              </a:rPr>
              <a:t>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) &lt; 4.3 </a:t>
            </a:r>
            <a:r>
              <a:rPr lang="en-US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-8 </a:t>
            </a:r>
            <a:r>
              <a:rPr lang="en-US" sz="1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(95% CL)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Br 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WP Greek Century"/>
              </a:rPr>
              <a:t>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) &lt; 7.6 </a:t>
            </a:r>
            <a:r>
              <a:rPr lang="en-US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-8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(95% 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      [</a:t>
            </a:r>
            <a:r>
              <a:rPr lang="en-US" sz="1600" dirty="0" smtClean="0"/>
              <a:t>CDF public note 9892 ]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D0 observed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6.1 fb</a:t>
            </a:r>
            <a:r>
              <a:rPr lang="en-US" sz="1800" b="1" baseline="30000" dirty="0" smtClean="0">
                <a:latin typeface="Times New Roman" pitchFamily="18" charset="0"/>
                <a:cs typeface="Times New Roman" pitchFamily="18" charset="0"/>
              </a:rPr>
              <a:t>-1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 Br 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WP Greek Century"/>
              </a:rPr>
              <a:t>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) &lt; 5.1 </a:t>
            </a:r>
            <a:r>
              <a:rPr lang="en-US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-8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(95% CL),                   </a:t>
            </a:r>
            <a:r>
              <a:rPr lang="nn-NO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n-NO" sz="1600" dirty="0" smtClean="0">
                <a:latin typeface="Times New Roman" pitchFamily="18" charset="0"/>
                <a:cs typeface="Times New Roman" pitchFamily="18" charset="0"/>
              </a:rPr>
              <a:t>Phys. Lett. B </a:t>
            </a:r>
            <a:r>
              <a:rPr lang="nn-NO" sz="1600" b="1" dirty="0" smtClean="0">
                <a:latin typeface="Times New Roman" pitchFamily="18" charset="0"/>
                <a:cs typeface="Times New Roman" pitchFamily="18" charset="0"/>
              </a:rPr>
              <a:t>693</a:t>
            </a:r>
            <a:r>
              <a:rPr lang="nn-NO" sz="1600" dirty="0" smtClean="0">
                <a:latin typeface="Times New Roman" pitchFamily="18" charset="0"/>
                <a:cs typeface="Times New Roman" pitchFamily="18" charset="0"/>
              </a:rPr>
              <a:t>, 539 (2010),   [arXiv:1006.3469]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0099"/>
                </a:solidFill>
              </a:rPr>
              <a:t>      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published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observed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37 pb</a:t>
            </a:r>
            <a:r>
              <a:rPr lang="en-US" sz="1800" b="1" baseline="30000" dirty="0" smtClean="0">
                <a:latin typeface="Times New Roman" pitchFamily="18" charset="0"/>
                <a:cs typeface="Times New Roman" pitchFamily="18" charset="0"/>
              </a:rPr>
              <a:t>-1  </a:t>
            </a:r>
            <a:r>
              <a:rPr lang="en-US" sz="1800" dirty="0" smtClean="0"/>
              <a:t>: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Br 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WP Greek Century"/>
              </a:rPr>
              <a:t>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)  &lt; 5.6 </a:t>
            </a:r>
            <a:r>
              <a:rPr lang="en-US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-8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Br 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WP Greek Century"/>
              </a:rPr>
              <a:t>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) &lt; 1.5 </a:t>
            </a:r>
            <a:r>
              <a:rPr lang="en-US" sz="1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-8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95% CL,  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Phys.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B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699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330 (2011),   [hep-ex/1103.2465]</a:t>
            </a:r>
            <a:endParaRPr lang="en-US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i="1" dirty="0" smtClean="0">
                <a:solidFill>
                  <a:srgbClr val="C00000"/>
                </a:solidFill>
              </a:rPr>
              <a:t>       </a:t>
            </a:r>
            <a:r>
              <a:rPr lang="en-US" sz="1800" i="1" dirty="0" smtClean="0">
                <a:solidFill>
                  <a:srgbClr val="C00000"/>
                </a:solidFill>
              </a:rPr>
              <a:t>LHCB provided approximately the same result as CDF with 100   times  less integrated luminosity! (more higher cross –section, better geometric and  </a:t>
            </a:r>
            <a:r>
              <a:rPr lang="en-US" sz="1800" i="1" dirty="0" err="1" smtClean="0">
                <a:solidFill>
                  <a:srgbClr val="C00000"/>
                </a:solidFill>
              </a:rPr>
              <a:t>muon</a:t>
            </a:r>
            <a:r>
              <a:rPr lang="en-US" sz="1800" i="1" dirty="0" smtClean="0">
                <a:solidFill>
                  <a:srgbClr val="C00000"/>
                </a:solidFill>
              </a:rPr>
              <a:t> </a:t>
            </a:r>
            <a:r>
              <a:rPr lang="en-US" sz="1800" i="1" dirty="0" err="1" smtClean="0">
                <a:solidFill>
                  <a:srgbClr val="C00000"/>
                </a:solidFill>
              </a:rPr>
              <a:t>pT</a:t>
            </a:r>
            <a:r>
              <a:rPr lang="en-US" sz="1800" i="1" dirty="0" smtClean="0">
                <a:solidFill>
                  <a:srgbClr val="C00000"/>
                </a:solidFill>
              </a:rPr>
              <a:t> acceptance)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700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last summer news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 CDF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1107.2304 [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-ex]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0.46 x 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&lt; BR &lt; 3.9x10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@ 90% CL ,  (BR=1.8+ 1.1 -0.9) x 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confirmed. Huge signal  fluctuation ??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700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900" i="1" dirty="0" smtClean="0">
              <a:solidFill>
                <a:srgbClr val="C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915C0-D13A-47D5-A80F-729E6DD8B3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txBody>
          <a:bodyPr/>
          <a:lstStyle/>
          <a:p>
            <a:r>
              <a:rPr lang="en-US" sz="3200" smtClean="0"/>
              <a:t>Physics motivation: B</a:t>
            </a:r>
            <a:r>
              <a:rPr lang="en-US" sz="3200" baseline="-25000" smtClean="0"/>
              <a:t>s </a:t>
            </a:r>
            <a:r>
              <a:rPr lang="en-US" sz="3200" smtClean="0">
                <a:sym typeface="Symbol" pitchFamily="18" charset="2"/>
              </a:rPr>
              <a:t> 2</a:t>
            </a:r>
            <a:r>
              <a:rPr lang="en-US" sz="3200" smtClean="0"/>
              <a:t> </a:t>
            </a:r>
            <a:r>
              <a:rPr lang="en-US" sz="3200" smtClean="0">
                <a:sym typeface="WP Greek Century"/>
              </a:rPr>
              <a:t>µ </a:t>
            </a:r>
            <a:r>
              <a:rPr lang="en-US" sz="3200" smtClean="0"/>
              <a:t>Standard Model diagrams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P Greek Century"/>
              </a:rPr>
              <a:t>µ is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P Greek Century"/>
              </a:rPr>
              <a:t>d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ouble suppressed decay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FCNC process and helicity suppressed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81400"/>
            <a:ext cx="50434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Documents and Settings\circuit city\My Documents\My Pictures1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438400"/>
            <a:ext cx="2090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Documents and Settings\circuit city\My Documents\My Pictures1\2.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514600"/>
            <a:ext cx="19351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C:\Documents and Settings\circuit city\My Documents\My Pictures1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438400"/>
            <a:ext cx="2020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B4063-820C-4B3A-BD9A-B3E1A5F623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0292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/>
              <a:t> As a result SM </a:t>
            </a:r>
            <a:r>
              <a:rPr lang="en-US" sz="2000" dirty="0" smtClean="0"/>
              <a:t>diagrams  give branching ratios:                                                                                                Br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B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s </a:t>
            </a: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 2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sym typeface="WP Greek Century"/>
              </a:rPr>
              <a:t>µ</a:t>
            </a:r>
            <a:r>
              <a:rPr lang="en-US" sz="2000" b="1" dirty="0" smtClean="0">
                <a:sym typeface="WP Greek Century"/>
              </a:rPr>
              <a:t>)</a:t>
            </a:r>
            <a:r>
              <a:rPr lang="en-US" sz="2000" dirty="0" smtClean="0"/>
              <a:t> =(3.2±0.2) </a:t>
            </a:r>
            <a:r>
              <a:rPr lang="en-US" sz="2000" dirty="0" smtClean="0">
                <a:ea typeface="Arial Unicode MS" pitchFamily="34" charset="-128"/>
              </a:rPr>
              <a:t>x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-9</a:t>
            </a:r>
            <a:r>
              <a:rPr lang="en-US" sz="2000" dirty="0" smtClean="0"/>
              <a:t>, </a:t>
            </a:r>
            <a:r>
              <a:rPr lang="en-US" sz="2000" dirty="0" smtClean="0"/>
              <a:t>   Br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B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 2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sym typeface="WP Greek Century"/>
              </a:rPr>
              <a:t>µ</a:t>
            </a:r>
            <a:r>
              <a:rPr lang="en-US" sz="2000" b="1" dirty="0" smtClean="0">
                <a:sym typeface="WP Greek Century"/>
              </a:rPr>
              <a:t>)  </a:t>
            </a:r>
            <a:r>
              <a:rPr lang="en-US" sz="2000" dirty="0" smtClean="0"/>
              <a:t>=  (1.1±0.1) </a:t>
            </a:r>
            <a:r>
              <a:rPr lang="en-US" sz="2000" dirty="0" smtClean="0">
                <a:ea typeface="Arial Unicode MS" pitchFamily="34" charset="-128"/>
              </a:rPr>
              <a:t>x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-10</a:t>
            </a:r>
            <a:r>
              <a:rPr lang="fr-FR" sz="2000" dirty="0" smtClean="0"/>
              <a:t> ,                                                     </a:t>
            </a:r>
            <a:r>
              <a:rPr lang="fr-FR" sz="2000" b="1" dirty="0" smtClean="0"/>
              <a:t>(</a:t>
            </a:r>
            <a:r>
              <a:rPr lang="fr-FR" sz="2000" dirty="0" smtClean="0"/>
              <a:t>A.J.</a:t>
            </a:r>
            <a:r>
              <a:rPr lang="fr-FR" sz="2000" dirty="0" err="1" smtClean="0"/>
              <a:t>Buras</a:t>
            </a:r>
            <a:r>
              <a:rPr lang="fr-FR" sz="2000" dirty="0" smtClean="0"/>
              <a:t>: </a:t>
            </a:r>
            <a:r>
              <a:rPr lang="fr-FR" sz="2000" dirty="0" err="1" smtClean="0"/>
              <a:t>arXiv</a:t>
            </a:r>
            <a:r>
              <a:rPr lang="fr-FR" sz="2000" dirty="0" smtClean="0"/>
              <a:t>:1012.1447,  E</a:t>
            </a:r>
            <a:r>
              <a:rPr lang="fr-FR" sz="2000" dirty="0" smtClean="0"/>
              <a:t>.  </a:t>
            </a:r>
            <a:r>
              <a:rPr lang="fr-FR" sz="2000" dirty="0" err="1" smtClean="0"/>
              <a:t>Gamiz</a:t>
            </a:r>
            <a:r>
              <a:rPr lang="fr-FR" sz="2000" dirty="0" smtClean="0"/>
              <a:t> et al: </a:t>
            </a:r>
            <a:r>
              <a:rPr lang="fr-FR" sz="2000" dirty="0" err="1" smtClean="0"/>
              <a:t>Phys.Rev.D</a:t>
            </a:r>
            <a:r>
              <a:rPr lang="fr-FR" sz="2000" dirty="0" smtClean="0"/>
              <a:t> 80 (2009) 014503)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kern="0" dirty="0" smtClean="0">
                <a:solidFill>
                  <a:srgbClr val="800000"/>
                </a:solidFill>
                <a:latin typeface="+mn-lt"/>
              </a:rPr>
              <a:t>Physics motivation: MSSM models</a:t>
            </a:r>
            <a:endParaRPr lang="en-US" sz="3000" kern="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0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905000"/>
            <a:ext cx="4038600" cy="11874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10200" y="2133600"/>
          <a:ext cx="3089275" cy="730250"/>
        </p:xfrm>
        <a:graphic>
          <a:graphicData uri="http://schemas.openxmlformats.org/presentationml/2006/ole">
            <p:oleObj spid="_x0000_s1026" name="Equation" r:id="rId4" imgW="2260440" imgH="469800" progId="Equation.3">
              <p:embed/>
            </p:oleObj>
          </a:graphicData>
        </a:graphic>
      </p:graphicFrame>
      <p:sp>
        <p:nvSpPr>
          <p:cNvPr id="1031" name="TextBox 16"/>
          <p:cNvSpPr txBox="1">
            <a:spLocks noChangeArrowheads="1"/>
          </p:cNvSpPr>
          <p:nvPr/>
        </p:nvSpPr>
        <p:spPr bwMode="auto">
          <a:xfrm>
            <a:off x="685800" y="44196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152400" y="838200"/>
            <a:ext cx="84582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/>
              <a:t> </a:t>
            </a:r>
            <a:r>
              <a:rPr lang="en-US" sz="2000" dirty="0"/>
              <a:t>B</a:t>
            </a:r>
            <a:r>
              <a:rPr lang="en-US" sz="2000" baseline="-25000" dirty="0"/>
              <a:t>s </a:t>
            </a:r>
            <a:r>
              <a:rPr lang="en-US" sz="2000" dirty="0">
                <a:sym typeface="Symbol" pitchFamily="18" charset="2"/>
              </a:rPr>
              <a:t> 2</a:t>
            </a:r>
            <a:r>
              <a:rPr lang="en-US" sz="2000" dirty="0"/>
              <a:t> </a:t>
            </a:r>
            <a:r>
              <a:rPr lang="en-US" sz="2000" dirty="0">
                <a:sym typeface="WP Greek Century"/>
              </a:rPr>
              <a:t>µ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sym typeface="WP Greek Century"/>
              </a:rPr>
              <a:t>branching ratio can be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very sensitive to the  SUSY diagrams contributions. Two Higgs-</a:t>
            </a:r>
            <a:r>
              <a:rPr lang="en-US" sz="2000" dirty="0" err="1">
                <a:ea typeface="Arial Unicode MS" pitchFamily="34" charset="-128"/>
                <a:cs typeface="Arial Unicode MS" pitchFamily="34" charset="-128"/>
              </a:rPr>
              <a:t>Dublet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 (2HDM) model provides a big contribution in the region of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the large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tan </a:t>
            </a:r>
            <a:r>
              <a:rPr lang="el-GR" sz="2000" dirty="0"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>
              <a:buFont typeface="Wingdings" pitchFamily="2" charset="2"/>
              <a:buChar char="q"/>
            </a:pPr>
            <a:endParaRPr lang="en-US" sz="2000" baseline="30000" dirty="0">
              <a:solidFill>
                <a:srgbClr val="3333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5" cstate="print"/>
          <a:srcRect b="3380"/>
          <a:stretch>
            <a:fillRect/>
          </a:stretch>
        </p:blipFill>
        <p:spPr bwMode="auto">
          <a:xfrm>
            <a:off x="2438400" y="3733800"/>
            <a:ext cx="3678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/>
          <p:cNvPicPr>
            <a:picLocks noChangeAspect="1" noChangeArrowheads="1"/>
          </p:cNvPicPr>
          <p:nvPr/>
        </p:nvPicPr>
        <p:blipFill>
          <a:blip r:embed="rId6" cstate="print"/>
          <a:srcRect r="6094" b="8025"/>
          <a:stretch>
            <a:fillRect/>
          </a:stretch>
        </p:blipFill>
        <p:spPr bwMode="auto">
          <a:xfrm>
            <a:off x="2895600" y="3733800"/>
            <a:ext cx="3463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152400" y="31242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  </a:t>
            </a:r>
            <a:r>
              <a:rPr lang="fr-FR" sz="2000" dirty="0"/>
              <a:t>NUHM1 model. The indirect  </a:t>
            </a:r>
            <a:r>
              <a:rPr lang="en-US" sz="2000" dirty="0"/>
              <a:t>B</a:t>
            </a:r>
            <a:r>
              <a:rPr lang="en-US" sz="2000" baseline="-25000" dirty="0"/>
              <a:t>s </a:t>
            </a:r>
            <a:r>
              <a:rPr lang="en-US" sz="2000" dirty="0">
                <a:sym typeface="Symbol" pitchFamily="18" charset="2"/>
              </a:rPr>
              <a:t> 2</a:t>
            </a:r>
            <a:r>
              <a:rPr lang="en-US" sz="2000" dirty="0"/>
              <a:t> </a:t>
            </a:r>
            <a:r>
              <a:rPr lang="en-US" sz="2000" dirty="0">
                <a:sym typeface="WP Greek Century"/>
              </a:rPr>
              <a:t>µ search</a:t>
            </a:r>
            <a:r>
              <a:rPr lang="fr-FR" sz="2000" dirty="0"/>
              <a:t>  power (</a:t>
            </a:r>
            <a:r>
              <a:rPr lang="fr-FR" sz="2000" dirty="0" err="1"/>
              <a:t>blue</a:t>
            </a:r>
            <a:r>
              <a:rPr lang="fr-FR" sz="2000" dirty="0"/>
              <a:t> </a:t>
            </a:r>
            <a:r>
              <a:rPr lang="fr-FR" sz="2000" dirty="0" err="1"/>
              <a:t>regions</a:t>
            </a:r>
            <a:r>
              <a:rPr lang="fr-FR" sz="2000" dirty="0"/>
              <a:t>)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en-US" sz="2000" dirty="0"/>
              <a:t> comparable</a:t>
            </a:r>
            <a:r>
              <a:rPr lang="fr-FR" sz="2000" dirty="0"/>
              <a:t> 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results</a:t>
            </a:r>
            <a:r>
              <a:rPr lang="fr-FR" sz="2000" dirty="0"/>
              <a:t> of direct SUSY </a:t>
            </a:r>
            <a:r>
              <a:rPr lang="fr-FR" sz="2000" dirty="0" err="1"/>
              <a:t>searches</a:t>
            </a:r>
            <a:r>
              <a:rPr lang="fr-FR" sz="2000" dirty="0"/>
              <a:t> (gray </a:t>
            </a:r>
            <a:r>
              <a:rPr lang="fr-FR" sz="2000" dirty="0" err="1"/>
              <a:t>region</a:t>
            </a:r>
            <a:r>
              <a:rPr lang="fr-FR" sz="2000" dirty="0"/>
              <a:t>):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8C07-13D1-4CC0-B00F-F65D0635EB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800000"/>
                </a:solidFill>
                <a:latin typeface="Book Antiqua" pitchFamily="18" charset="0"/>
              </a:rPr>
              <a:t>Physics motivation: mSUGRA model</a:t>
            </a:r>
          </a:p>
        </p:txBody>
      </p:sp>
      <p:sp>
        <p:nvSpPr>
          <p:cNvPr id="9219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pic>
        <p:nvPicPr>
          <p:cNvPr id="9221" name="Picture 10" descr="C:\Documents and Settings\circuit city\My Documents\My Pictures1\tan_beta_eq_5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63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C:\Documents and Settings\circuit city\My Documents\My Pictures1\mSugra_bs2mu_constrain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143000"/>
            <a:ext cx="36433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C:\Documents and Settings\circuit city\My Documents\My Pictures1\mSUGRS_constraint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143000"/>
            <a:ext cx="36671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533400" y="5334000"/>
            <a:ext cx="792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700" dirty="0"/>
              <a:t>   </a:t>
            </a:r>
            <a:r>
              <a:rPr lang="en-US" sz="1800" dirty="0"/>
              <a:t>If we believe to the G-2 experiment restriction (light blue color)  </a:t>
            </a:r>
            <a:r>
              <a:rPr lang="en-US" sz="1800" dirty="0" smtClean="0"/>
              <a:t>we  </a:t>
            </a:r>
            <a:r>
              <a:rPr lang="en-US" sz="1800" dirty="0"/>
              <a:t>have </a:t>
            </a:r>
            <a:r>
              <a:rPr lang="en-US" sz="1800" dirty="0" smtClean="0"/>
              <a:t> very </a:t>
            </a:r>
            <a:r>
              <a:rPr lang="en-US" sz="1800" dirty="0"/>
              <a:t>exiting time on </a:t>
            </a:r>
            <a:r>
              <a:rPr lang="en-US" sz="1800" dirty="0" smtClean="0"/>
              <a:t>LHCB now, </a:t>
            </a:r>
            <a:r>
              <a:rPr lang="en-US" sz="1800" dirty="0"/>
              <a:t>because LHCB has a plan to reach the sensitivity   Br(B</a:t>
            </a:r>
            <a:r>
              <a:rPr lang="en-US" sz="1800" baseline="-25000" dirty="0"/>
              <a:t>s </a:t>
            </a:r>
            <a:r>
              <a:rPr lang="en-US" sz="1800" dirty="0">
                <a:sym typeface="Symbol" pitchFamily="18" charset="2"/>
              </a:rPr>
              <a:t> 2</a:t>
            </a:r>
            <a:r>
              <a:rPr lang="en-US" sz="1800" dirty="0"/>
              <a:t> </a:t>
            </a:r>
            <a:r>
              <a:rPr lang="en-US" sz="1800" dirty="0">
                <a:sym typeface="WP Greek Century"/>
              </a:rPr>
              <a:t>µ ) ~ </a:t>
            </a:r>
            <a:r>
              <a:rPr lang="en-US" sz="1800" dirty="0" smtClean="0">
                <a:sym typeface="WP Greek Century"/>
              </a:rPr>
              <a:t>7-8 </a:t>
            </a:r>
            <a:r>
              <a:rPr lang="en-US" sz="1800" dirty="0">
                <a:sym typeface="WP Greek Century"/>
              </a:rPr>
              <a:t>x 10</a:t>
            </a:r>
            <a:r>
              <a:rPr lang="en-US" sz="1800" baseline="30000" dirty="0">
                <a:sym typeface="WP Greek Century"/>
              </a:rPr>
              <a:t>-9</a:t>
            </a:r>
            <a:r>
              <a:rPr lang="en-US" sz="1800" dirty="0">
                <a:sym typeface="WP Greek Century"/>
              </a:rPr>
              <a:t>  (</a:t>
            </a:r>
            <a:r>
              <a:rPr lang="en-US" sz="1800" dirty="0"/>
              <a:t>90% CL) </a:t>
            </a:r>
            <a:r>
              <a:rPr lang="en-US" sz="1800" dirty="0" smtClean="0"/>
              <a:t> with the 2011 year experimental da</a:t>
            </a:r>
            <a:r>
              <a:rPr lang="en-US" sz="1800" dirty="0" smtClean="0"/>
              <a:t>ta</a:t>
            </a:r>
            <a:endParaRPr lang="en-US" sz="1800" dirty="0"/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438400" y="24384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     G-2 restrictions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5181600" y="22098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     G-2 restrictions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7620000" y="22860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     G-2 restrictions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228600" y="5334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700" dirty="0"/>
              <a:t>  </a:t>
            </a:r>
            <a:r>
              <a:rPr lang="en-US" sz="1800" dirty="0"/>
              <a:t>Evaluation of  the </a:t>
            </a:r>
            <a:r>
              <a:rPr lang="en-US" sz="1800" i="1" dirty="0"/>
              <a:t>Br(B</a:t>
            </a:r>
            <a:r>
              <a:rPr lang="en-US" sz="1800" i="1" baseline="-25000" dirty="0"/>
              <a:t>s </a:t>
            </a:r>
            <a:r>
              <a:rPr lang="en-US" sz="1800" i="1" dirty="0">
                <a:sym typeface="Symbol" pitchFamily="18" charset="2"/>
              </a:rPr>
              <a:t> 2</a:t>
            </a:r>
            <a:r>
              <a:rPr lang="en-US" sz="1800" i="1" dirty="0"/>
              <a:t> </a:t>
            </a:r>
            <a:r>
              <a:rPr lang="en-US" sz="1800" i="1" dirty="0">
                <a:sym typeface="WP Greek Century"/>
              </a:rPr>
              <a:t>µ ) </a:t>
            </a:r>
            <a:r>
              <a:rPr lang="en-US" sz="1800" dirty="0">
                <a:sym typeface="WP Greek Century"/>
              </a:rPr>
              <a:t>behavior for the different </a:t>
            </a:r>
            <a:r>
              <a:rPr lang="en-US" sz="1800" dirty="0" err="1">
                <a:sym typeface="WP Greek Century"/>
              </a:rPr>
              <a:t>mSUGRA</a:t>
            </a:r>
            <a:r>
              <a:rPr lang="en-US" sz="1800" dirty="0">
                <a:sym typeface="WP Greek Century"/>
              </a:rPr>
              <a:t> model parameters </a:t>
            </a:r>
            <a:endParaRPr lang="en-US" sz="18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0A033-FD51-4921-900D-3361AADD4DF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838200"/>
            <a:ext cx="745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G-2 </a:t>
            </a:r>
            <a:r>
              <a:rPr lang="en-US" sz="1800" b="1" dirty="0" err="1" smtClean="0"/>
              <a:t>collab</a:t>
            </a:r>
            <a:r>
              <a:rPr lang="en-US" sz="1800" b="1" dirty="0" smtClean="0"/>
              <a:t>. David Hertzog: “We </a:t>
            </a:r>
            <a:r>
              <a:rPr lang="en-US" sz="1800" b="1" dirty="0" smtClean="0"/>
              <a:t>are central to the US Intensity </a:t>
            </a:r>
            <a:r>
              <a:rPr lang="en-US" sz="1800" b="1" dirty="0" smtClean="0"/>
              <a:t>Frontier..”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800000"/>
                </a:solidFill>
                <a:latin typeface="Book Antiqua" pitchFamily="18" charset="0"/>
              </a:rPr>
              <a:t>LHCb detector</a:t>
            </a:r>
            <a:endParaRPr lang="en-US" sz="3000" dirty="0" smtClean="0">
              <a:latin typeface="Book Antiqua" pitchFamily="18" charset="0"/>
            </a:endParaRPr>
          </a:p>
        </p:txBody>
      </p:sp>
      <p:pic>
        <p:nvPicPr>
          <p:cNvPr id="10243" name="Content Placeholder 4" descr="lhcb_d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6934200" cy="22854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3352800"/>
            <a:ext cx="40386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/>
              <a:t>Detectors are critical </a:t>
            </a:r>
            <a:r>
              <a:rPr lang="en-US" sz="1700" dirty="0" smtClean="0"/>
              <a:t>for the  </a:t>
            </a:r>
            <a:r>
              <a:rPr lang="en-US" sz="1700" dirty="0"/>
              <a:t>analysis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M1, M2, M3, M4, M5 –   </a:t>
            </a:r>
            <a:r>
              <a:rPr lang="en-US" sz="1600" dirty="0" err="1"/>
              <a:t>muon</a:t>
            </a:r>
            <a:r>
              <a:rPr lang="en-US" sz="1600" dirty="0"/>
              <a:t> stations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VELO (Vertex Locator) – vertex detector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TT, T1,T2,T3 –    tracking stations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RICH1, RICH2 – Cherenkov detectors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06EFE-2041-4AE3-91FD-65C4BE762D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4" descr="IntegratedLumiLHCb_20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611" y="3429000"/>
            <a:ext cx="4766390" cy="27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5410200"/>
            <a:ext cx="3733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Data taking efficiency close to 91 %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</a:t>
            </a:r>
            <a:r>
              <a:rPr lang="en-US" sz="1800" dirty="0" smtClean="0">
                <a:solidFill>
                  <a:srgbClr val="000000"/>
                </a:solidFill>
              </a:rPr>
              <a:t>ncluding data </a:t>
            </a:r>
            <a:r>
              <a:rPr lang="en-US" sz="1800" dirty="0" smtClean="0">
                <a:solidFill>
                  <a:srgbClr val="000000"/>
                </a:solidFill>
              </a:rPr>
              <a:t>quality!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Щеглов, Научная сессия ОФВЭ, ПИЯФ, Декабрь,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20B8D-5BF8-4FC1-A738-E77F593AF3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269" name="TextBox 10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2070100" cy="646113"/>
          </a:xfr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Book Antiqua" pitchFamily="18" charset="0"/>
              </a:rPr>
              <a:t>Fast facts</a:t>
            </a:r>
          </a:p>
        </p:txBody>
      </p:sp>
      <p:sp>
        <p:nvSpPr>
          <p:cNvPr id="11270" name="Rectangle 8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772400" cy="3354765"/>
          </a:xfrm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inelastic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pp,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√s=7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) = 60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bb)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 245.6 ±28.9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µb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bunches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1296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,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&lt;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L&gt; ~ 2.65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en-US" sz="2000" i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sz="2000" i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2000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Average number of interactions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1.6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total recorded luminosity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∫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Ldt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pb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i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 decays in our acceptance 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∫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Ldt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370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for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μμ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lvl="1">
              <a:buFont typeface="Arial" pitchFamily="34" charset="0"/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1066800" y="4267200"/>
            <a:ext cx="6629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/>
              <a:t>muon</a:t>
            </a:r>
            <a:r>
              <a:rPr lang="en-US" sz="2000" dirty="0"/>
              <a:t> identification efficiency : </a:t>
            </a:r>
            <a:r>
              <a:rPr lang="en-US" sz="2000" i="1" dirty="0"/>
              <a:t>ε(</a:t>
            </a:r>
            <a:r>
              <a:rPr lang="en-US" sz="2000" i="1" dirty="0" err="1"/>
              <a:t>μμ</a:t>
            </a:r>
            <a:r>
              <a:rPr lang="en-US" sz="2000" i="1" dirty="0"/>
              <a:t>) ~ 98%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misidentification rate </a:t>
            </a:r>
            <a:r>
              <a:rPr lang="en-US" sz="2000" i="1" dirty="0"/>
              <a:t>ε(</a:t>
            </a:r>
            <a:r>
              <a:rPr lang="en-US" sz="2000" i="1" dirty="0" err="1"/>
              <a:t>h→μ</a:t>
            </a:r>
            <a:r>
              <a:rPr lang="en-US" sz="2000" i="1" dirty="0"/>
              <a:t>)&lt; 1% for p&gt;10 </a:t>
            </a:r>
            <a:r>
              <a:rPr lang="en-US" sz="2000" i="1" dirty="0" err="1"/>
              <a:t>GeV</a:t>
            </a:r>
            <a:r>
              <a:rPr lang="en-US" sz="2000" i="1" dirty="0"/>
              <a:t>/c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invariant mass resolution : σ</a:t>
            </a:r>
            <a:r>
              <a:rPr lang="en-US" sz="2000" i="1" dirty="0" smtClean="0"/>
              <a:t> </a:t>
            </a:r>
            <a:r>
              <a:rPr lang="en-US" sz="2000" i="1" dirty="0"/>
              <a:t>(M Bs,d→µµ) = 26 </a:t>
            </a:r>
            <a:r>
              <a:rPr lang="en-US" sz="2000" i="1" dirty="0" err="1"/>
              <a:t>MeV</a:t>
            </a:r>
            <a:r>
              <a:rPr lang="en-US" sz="2000" i="1" dirty="0"/>
              <a:t>/c</a:t>
            </a:r>
            <a:r>
              <a:rPr lang="en-US" sz="2000" i="1" baseline="30000" dirty="0"/>
              <a:t>2 </a:t>
            </a:r>
            <a:endParaRPr lang="fr-FR" sz="2000" i="1" dirty="0"/>
          </a:p>
          <a:p>
            <a:pPr>
              <a:buFont typeface="Wingdings" pitchFamily="2" charset="2"/>
              <a:buChar char="Ø"/>
            </a:pPr>
            <a:r>
              <a:rPr lang="fr-FR" sz="2000" dirty="0"/>
              <a:t> impact </a:t>
            </a:r>
            <a:r>
              <a:rPr lang="fr-FR" sz="2000" dirty="0" err="1"/>
              <a:t>parameter</a:t>
            </a:r>
            <a:r>
              <a:rPr lang="fr-FR" sz="2000" dirty="0"/>
              <a:t> </a:t>
            </a:r>
            <a:r>
              <a:rPr lang="fr-FR" sz="2000" dirty="0" err="1"/>
              <a:t>resolution</a:t>
            </a:r>
            <a:r>
              <a:rPr lang="fr-FR" sz="2000" dirty="0"/>
              <a:t>: </a:t>
            </a:r>
            <a:r>
              <a:rPr lang="en-US" sz="2000" i="1" dirty="0"/>
              <a:t>σ(IP) =25 </a:t>
            </a:r>
            <a:r>
              <a:rPr lang="en-US" sz="2000" i="1" dirty="0" err="1"/>
              <a:t>μm</a:t>
            </a:r>
            <a:r>
              <a:rPr lang="en-US" sz="2000" i="1" dirty="0"/>
              <a:t> </a:t>
            </a:r>
            <a:r>
              <a:rPr lang="en-US" sz="2000" dirty="0"/>
              <a:t>at </a:t>
            </a:r>
            <a:r>
              <a:rPr lang="en-US" sz="2000" i="1" dirty="0" err="1"/>
              <a:t>pT</a:t>
            </a:r>
            <a:r>
              <a:rPr lang="en-US" sz="2000" i="1" dirty="0"/>
              <a:t>=2 </a:t>
            </a:r>
            <a:r>
              <a:rPr lang="en-US" sz="2000" i="1" dirty="0" err="1"/>
              <a:t>GeV</a:t>
            </a:r>
            <a:r>
              <a:rPr lang="en-US" sz="2000" i="1" dirty="0"/>
              <a:t>/c</a:t>
            </a:r>
          </a:p>
          <a:p>
            <a:pPr marL="0" lvl="1"/>
            <a:endParaRPr lang="en-US" sz="2000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609600" y="762000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/>
              <a:t> Luminosity and interactions </a:t>
            </a:r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685800" y="3352800"/>
            <a:ext cx="5290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Parameters </a:t>
            </a:r>
            <a:r>
              <a:rPr lang="en-US" sz="2000" dirty="0"/>
              <a:t>are relevant to the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S</a:t>
            </a:r>
            <a:r>
              <a:rPr lang="en-US" sz="2000" i="1" dirty="0" smtClean="0"/>
              <a:t> →</a:t>
            </a:r>
            <a:r>
              <a:rPr lang="en-US" sz="2000" i="1" dirty="0" err="1" smtClean="0"/>
              <a:t>μμ</a:t>
            </a:r>
            <a:r>
              <a:rPr lang="en-US" sz="2000" i="1" dirty="0" smtClean="0"/>
              <a:t> </a:t>
            </a:r>
            <a:r>
              <a:rPr lang="en-US" sz="2000" dirty="0" smtClean="0"/>
              <a:t>analysis</a:t>
            </a:r>
            <a:endParaRPr lang="en-US" sz="20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23458</TotalTime>
  <Words>2804</Words>
  <Application>Microsoft Office PowerPoint</Application>
  <PresentationFormat>On-screen Show (4:3)</PresentationFormat>
  <Paragraphs>370</Paragraphs>
  <Slides>33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Slide 1</vt:lpstr>
      <vt:lpstr>OUTLOOK</vt:lpstr>
      <vt:lpstr>Introduction. B mesons penguin diagram decays</vt:lpstr>
      <vt:lpstr>Introduction. Bs  2 µ decay. Existing upper limits</vt:lpstr>
      <vt:lpstr>Physics motivation: Bs  2 µ Standard Model diagrams</vt:lpstr>
      <vt:lpstr>Physics motivation: MSSM models</vt:lpstr>
      <vt:lpstr>Physics motivation: mSUGRA model</vt:lpstr>
      <vt:lpstr>LHCb detector</vt:lpstr>
      <vt:lpstr>Fast facts</vt:lpstr>
      <vt:lpstr>Main backgrounds</vt:lpstr>
      <vt:lpstr>Strategy. Key points of  the analysis</vt:lpstr>
      <vt:lpstr>List of input parameters for Boosted Decision Tree method</vt:lpstr>
      <vt:lpstr>Normalization channels</vt:lpstr>
      <vt:lpstr>BDT response calibration</vt:lpstr>
      <vt:lpstr>Invariant mass calibration </vt:lpstr>
      <vt:lpstr>Slide 16</vt:lpstr>
      <vt:lpstr>Bs Signal mass region  for BDT response bins</vt:lpstr>
      <vt:lpstr>   Expected combinatorial background events, expected peaking  and signal events (SM branching)   _x0016_  search window.</vt:lpstr>
      <vt:lpstr>Extraction of the limit </vt:lpstr>
      <vt:lpstr>LHCB  upper limit with the 370 pb-1 2011 data</vt:lpstr>
      <vt:lpstr>Future plans. 2012 year</vt:lpstr>
      <vt:lpstr>Tevatron and LHC progress in Bs  µ + µ- search </vt:lpstr>
      <vt:lpstr>Conclusions</vt:lpstr>
      <vt:lpstr>Slide 24</vt:lpstr>
      <vt:lpstr>Search for NP in Bd→K*μ+μ-</vt:lpstr>
      <vt:lpstr>Results from CDF and  B-factories show possible disagreement with SM at low q2  </vt:lpstr>
      <vt:lpstr>Events selection using Boosted Decision Tree from sample of 309 pb-1 </vt:lpstr>
      <vt:lpstr>Slide 28</vt:lpstr>
      <vt:lpstr>Slide 29</vt:lpstr>
      <vt:lpstr>CP violation in Charm  </vt:lpstr>
      <vt:lpstr>CP violation in Charm  </vt:lpstr>
      <vt:lpstr>CP violation in Charm  </vt:lpstr>
      <vt:lpstr>CP violation in Charm  </vt:lpstr>
    </vt:vector>
  </TitlesOfParts>
  <Company>PNPI, Sankt-Petersburg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Bs 2.  New cuts. New upper limit. Perspectives for  1 fm-1 integral  luminosity.</dc:title>
  <dc:creator>Scheglov</dc:creator>
  <cp:lastModifiedBy>scheglov1</cp:lastModifiedBy>
  <cp:revision>349</cp:revision>
  <dcterms:created xsi:type="dcterms:W3CDTF">2005-08-23T04:58:37Z</dcterms:created>
  <dcterms:modified xsi:type="dcterms:W3CDTF">2011-12-26T22:27:01Z</dcterms:modified>
</cp:coreProperties>
</file>